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90" r:id="rId4"/>
    <p:sldId id="259" r:id="rId5"/>
    <p:sldId id="260" r:id="rId6"/>
    <p:sldId id="291" r:id="rId7"/>
    <p:sldId id="261" r:id="rId8"/>
    <p:sldId id="295" r:id="rId9"/>
    <p:sldId id="296" r:id="rId10"/>
    <p:sldId id="298" r:id="rId11"/>
    <p:sldId id="297" r:id="rId12"/>
    <p:sldId id="299" r:id="rId13"/>
    <p:sldId id="300" r:id="rId14"/>
    <p:sldId id="292" r:id="rId15"/>
    <p:sldId id="269" r:id="rId16"/>
    <p:sldId id="301" r:id="rId17"/>
    <p:sldId id="294" r:id="rId18"/>
    <p:sldId id="274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276" r:id="rId27"/>
    <p:sldId id="309" r:id="rId28"/>
    <p:sldId id="310" r:id="rId29"/>
    <p:sldId id="311" r:id="rId30"/>
    <p:sldId id="278" r:id="rId31"/>
    <p:sldId id="279" r:id="rId32"/>
    <p:sldId id="280" r:id="rId33"/>
    <p:sldId id="312" r:id="rId34"/>
    <p:sldId id="313" r:id="rId35"/>
    <p:sldId id="314" r:id="rId36"/>
    <p:sldId id="282" r:id="rId37"/>
    <p:sldId id="315" r:id="rId38"/>
    <p:sldId id="316" r:id="rId39"/>
    <p:sldId id="317" r:id="rId40"/>
    <p:sldId id="318" r:id="rId41"/>
    <p:sldId id="284" r:id="rId42"/>
    <p:sldId id="285" r:id="rId43"/>
    <p:sldId id="319" r:id="rId44"/>
    <p:sldId id="286" r:id="rId45"/>
    <p:sldId id="320" r:id="rId46"/>
    <p:sldId id="321" r:id="rId47"/>
    <p:sldId id="322" r:id="rId4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C4"/>
    <a:srgbClr val="51CBBC"/>
    <a:srgbClr val="35B1A2"/>
    <a:srgbClr val="36B4A5"/>
    <a:srgbClr val="1FA5E1"/>
    <a:srgbClr val="1AC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31BF5-E87C-42A7-A3E3-43E9E1BCEEDB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AD797-DDB0-4F93-8277-B1E9E50A18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731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EBE9-0804-411E-9F79-BA46C0DA5D4E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709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/>
          <p:cNvCxnSpPr/>
          <p:nvPr userDrawn="1"/>
        </p:nvCxnSpPr>
        <p:spPr>
          <a:xfrm>
            <a:off x="0" y="548680"/>
            <a:ext cx="9144000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646549" y="9214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단어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9127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7864" cy="106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902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캡처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3357"/>
            <a:ext cx="2592288" cy="44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캡처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 bwMode="auto">
          <a:xfrm>
            <a:off x="179512" y="836712"/>
            <a:ext cx="878497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>
            <a:off x="827584" y="1772816"/>
            <a:ext cx="7416824" cy="508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330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25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97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8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57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23601" r="6322" b="20837"/>
          <a:stretch/>
        </p:blipFill>
        <p:spPr>
          <a:xfrm>
            <a:off x="0" y="0"/>
            <a:ext cx="2417859" cy="16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86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60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99688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82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DEBE9-0804-411E-9F79-BA46C0DA5D4E}" type="datetimeFigureOut">
              <a:rPr lang="ko-KR" altLang="en-US" smtClean="0"/>
              <a:t>2018-02-02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AA0E8-AA58-48A5-A33F-26DAB74FC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345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14.mp3"/><Relationship Id="rId7" Type="http://schemas.openxmlformats.org/officeDocument/2006/relationships/image" Target="../media/image23.JP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4.mp3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16.mp3"/><Relationship Id="rId7" Type="http://schemas.openxmlformats.org/officeDocument/2006/relationships/image" Target="../media/image25.jpe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6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media" Target="../media/media18.mp3"/><Relationship Id="rId7" Type="http://schemas.openxmlformats.org/officeDocument/2006/relationships/image" Target="../media/image23.JP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26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8.mp3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20.mp3"/><Relationship Id="rId7" Type="http://schemas.openxmlformats.org/officeDocument/2006/relationships/image" Target="../media/image29.jpe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8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20.mp3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15.png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media" Target="../media/media24.mp3"/><Relationship Id="rId7" Type="http://schemas.openxmlformats.org/officeDocument/2006/relationships/image" Target="../media/image31.jpeg"/><Relationship Id="rId12" Type="http://schemas.openxmlformats.org/officeDocument/2006/relationships/image" Target="../media/image15.png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23.JPG"/><Relationship Id="rId11" Type="http://schemas.openxmlformats.org/officeDocument/2006/relationships/image" Target="../media/image35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4.jpeg"/><Relationship Id="rId4" Type="http://schemas.openxmlformats.org/officeDocument/2006/relationships/audio" Target="../media/media24.mp3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microsoft.com/office/2007/relationships/media" Target="../media/media26.mp3"/><Relationship Id="rId7" Type="http://schemas.openxmlformats.org/officeDocument/2006/relationships/image" Target="../media/image37.jpe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image" Target="../media/image36.jpe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15.png"/><Relationship Id="rId4" Type="http://schemas.openxmlformats.org/officeDocument/2006/relationships/audio" Target="../media/media26.mp3"/><Relationship Id="rId9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4.JPG"/><Relationship Id="rId5" Type="http://schemas.microsoft.com/office/2007/relationships/media" Target="../media/media3.mp3"/><Relationship Id="rId10" Type="http://schemas.openxmlformats.org/officeDocument/2006/relationships/image" Target="../media/image13.JP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8.mp3"/><Relationship Id="rId7" Type="http://schemas.openxmlformats.org/officeDocument/2006/relationships/image" Target="../media/image35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image" Target="../media/image23.JP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8.mp3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30.mp3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0.mp3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6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15.png"/><Relationship Id="rId5" Type="http://schemas.microsoft.com/office/2007/relationships/media" Target="../media/media7.mp3"/><Relationship Id="rId10" Type="http://schemas.openxmlformats.org/officeDocument/2006/relationships/image" Target="../media/image18.jpeg"/><Relationship Id="rId4" Type="http://schemas.openxmlformats.org/officeDocument/2006/relationships/audio" Target="../media/media6.mp3"/><Relationship Id="rId9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5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5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7" Type="http://schemas.openxmlformats.org/officeDocument/2006/relationships/image" Target="../media/image15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0.mp3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2.mp3"/><Relationship Id="rId7" Type="http://schemas.openxmlformats.org/officeDocument/2006/relationships/image" Target="../media/image15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2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116632"/>
            <a:ext cx="6264696" cy="6624736"/>
          </a:xfrm>
          <a:prstGeom prst="rect">
            <a:avLst/>
          </a:prstGeom>
          <a:solidFill>
            <a:srgbClr val="1AC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6444208" y="116632"/>
            <a:ext cx="1296144" cy="1296144"/>
          </a:xfrm>
          <a:prstGeom prst="roundRect">
            <a:avLst/>
          </a:prstGeom>
          <a:solidFill>
            <a:srgbClr val="1FA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6516216" y="188640"/>
            <a:ext cx="1152128" cy="1152128"/>
          </a:xfrm>
          <a:prstGeom prst="roundRect">
            <a:avLst/>
          </a:prstGeom>
          <a:noFill/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dirty="0" smtClean="0">
                <a:latin typeface="HY동녘M" pitchFamily="18" charset="-127"/>
                <a:ea typeface="HY동녘M" pitchFamily="18" charset="-127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208" y="1484784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Adobe 고딕 Std B" pitchFamily="34" charset="-127"/>
                <a:ea typeface="Adobe 고딕 Std B" pitchFamily="34" charset="-127"/>
              </a:rPr>
              <a:t>おひさしぶりです</a:t>
            </a:r>
            <a:endParaRPr lang="ko-KR" altLang="en-US" sz="3200" dirty="0">
              <a:latin typeface="Adobe 고딕 Std B" pitchFamily="34" charset="-127"/>
              <a:ea typeface="Adobe 고딕 Std B" pitchFamily="34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16216" y="3413994"/>
            <a:ext cx="1080120" cy="32403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solidFill>
                  <a:schemeClr val="tx1"/>
                </a:solidFill>
              </a:rPr>
              <a:t>학습목</a:t>
            </a:r>
            <a:r>
              <a:rPr lang="ko-KR" altLang="en-US" sz="1400" dirty="0">
                <a:solidFill>
                  <a:schemeClr val="tx1"/>
                </a:solidFill>
              </a:rPr>
              <a:t>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4208" y="3740547"/>
            <a:ext cx="280831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의사소통 기본표현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1. </a:t>
            </a:r>
            <a:r>
              <a:rPr lang="ko-KR" altLang="en-US" sz="1400" dirty="0" smtClean="0"/>
              <a:t>만남</a:t>
            </a:r>
            <a:r>
              <a:rPr lang="en-US" altLang="ko-KR" sz="1400" dirty="0" smtClean="0"/>
              <a:t>	</a:t>
            </a:r>
            <a:endParaRPr lang="en-US" altLang="ja-JP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2. </a:t>
            </a:r>
            <a:r>
              <a:rPr lang="ko-KR" altLang="en-US" sz="1400" dirty="0" smtClean="0"/>
              <a:t>선택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3. </a:t>
            </a:r>
            <a:r>
              <a:rPr lang="ko-KR" altLang="en-US" sz="1400" dirty="0" smtClean="0"/>
              <a:t>조언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smtClean="0"/>
              <a:t>4. </a:t>
            </a:r>
            <a:r>
              <a:rPr lang="ko-KR" altLang="en-US" sz="1400" smtClean="0"/>
              <a:t>경험</a:t>
            </a:r>
            <a:r>
              <a:rPr lang="en-US" altLang="ko-KR" sz="1400" dirty="0" smtClean="0"/>
              <a:t>	</a:t>
            </a:r>
          </a:p>
          <a:p>
            <a:pPr>
              <a:lnSpc>
                <a:spcPct val="150000"/>
              </a:lnSpc>
            </a:pPr>
            <a:endParaRPr lang="en-US" altLang="ja-JP" sz="1400" dirty="0"/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C00000"/>
                </a:solidFill>
              </a:rPr>
              <a:t>문화</a:t>
            </a:r>
            <a:endParaRPr lang="en-US" altLang="ko-KR" sz="1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/>
              <a:t>일본인의 교통 문화에 대해 설명할 수 있다</a:t>
            </a:r>
            <a:r>
              <a:rPr lang="en-US" altLang="ko-KR" sz="1400" dirty="0" smtClean="0"/>
              <a:t>.</a:t>
            </a:r>
            <a:endParaRPr lang="en-US" altLang="ja-JP" sz="1400" dirty="0" smtClean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3"/>
          <a:stretch/>
        </p:blipFill>
        <p:spPr>
          <a:xfrm>
            <a:off x="263769" y="260648"/>
            <a:ext cx="5973568" cy="571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6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/>
        </p:blipFill>
        <p:spPr>
          <a:xfrm>
            <a:off x="719769" y="4652254"/>
            <a:ext cx="1800000" cy="13500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보기와 같이 경험에 대한 표현을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04" y="2391776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すもうを　見る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たこやきを　食べる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すもうを　見た</a:t>
            </a:r>
            <a:r>
              <a:rPr lang="ja-JP" altLang="en-US" dirty="0" smtClean="0"/>
              <a:t>たことが　ありますか。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B1</a:t>
            </a:r>
            <a:r>
              <a:rPr lang="en-US" altLang="ko-KR" dirty="0"/>
              <a:t>	</a:t>
            </a:r>
            <a:r>
              <a:rPr lang="ja-JP" altLang="en-US" dirty="0" smtClean="0"/>
              <a:t>はい、あります。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B2</a:t>
            </a:r>
            <a:r>
              <a:rPr lang="en-US" altLang="ko-KR" dirty="0"/>
              <a:t>	</a:t>
            </a:r>
            <a:r>
              <a:rPr lang="ja-JP" altLang="en-US" dirty="0" smtClean="0"/>
              <a:t>いいえ、ありません。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3095836" y="4413793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たこやきを　食べた</a:t>
            </a:r>
            <a:r>
              <a:rPr lang="ja-JP" altLang="en-US" dirty="0" smtClean="0"/>
              <a:t>た</a:t>
            </a:r>
            <a:r>
              <a:rPr lang="ja-JP" altLang="en-US" dirty="0"/>
              <a:t>ことが　ありますか。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B1</a:t>
            </a:r>
            <a:r>
              <a:rPr lang="en-US" altLang="ko-KR" dirty="0"/>
              <a:t>	</a:t>
            </a:r>
            <a:r>
              <a:rPr lang="ja-JP" altLang="en-US" dirty="0"/>
              <a:t>はい、あります。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B2</a:t>
            </a:r>
            <a:r>
              <a:rPr lang="en-US" altLang="ko-KR" dirty="0"/>
              <a:t>	</a:t>
            </a:r>
            <a:r>
              <a:rPr lang="ja-JP" altLang="en-US" dirty="0"/>
              <a:t>いいえ、ありません。</a:t>
            </a:r>
            <a:endParaRPr lang="en-US" altLang="ja-JP" dirty="0"/>
          </a:p>
        </p:txBody>
      </p:sp>
      <p:sp>
        <p:nvSpPr>
          <p:cNvPr id="16" name="TextBox 15"/>
          <p:cNvSpPr txBox="1"/>
          <p:nvPr/>
        </p:nvSpPr>
        <p:spPr>
          <a:xfrm>
            <a:off x="5004048" y="17561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み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41775" y="4469246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た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17-2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59749" y="1576144"/>
            <a:ext cx="360000" cy="360000"/>
          </a:xfrm>
          <a:prstGeom prst="rect">
            <a:avLst/>
          </a:prstGeom>
        </p:spPr>
      </p:pic>
      <p:pic>
        <p:nvPicPr>
          <p:cNvPr id="4" name="17-2-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2895" y="415765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6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しんかんせ</a:t>
            </a:r>
            <a:r>
              <a:rPr lang="ja-JP" altLang="en-US" dirty="0" smtClean="0"/>
              <a:t>んに　乗る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テニスを　する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しんかんせん</a:t>
            </a:r>
            <a:r>
              <a:rPr lang="ja-JP" altLang="en-US" dirty="0" smtClean="0">
                <a:solidFill>
                  <a:schemeClr val="accent2"/>
                </a:solidFill>
              </a:rPr>
              <a:t>い　乗っ</a:t>
            </a:r>
            <a:r>
              <a:rPr lang="ja-JP" altLang="en-US" dirty="0" smtClean="0"/>
              <a:t>たことが　ありますか。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B1</a:t>
            </a:r>
            <a:r>
              <a:rPr lang="en-US" altLang="ko-KR" dirty="0"/>
              <a:t>	</a:t>
            </a:r>
            <a:r>
              <a:rPr lang="ja-JP" altLang="en-US" dirty="0" smtClean="0"/>
              <a:t>はい、あります。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B2</a:t>
            </a:r>
            <a:r>
              <a:rPr lang="en-US" altLang="ko-KR" dirty="0"/>
              <a:t>	</a:t>
            </a:r>
            <a:r>
              <a:rPr lang="ja-JP" altLang="en-US" dirty="0" smtClean="0"/>
              <a:t>いいえ、ありません。</a:t>
            </a:r>
            <a:endParaRPr lang="en-US" altLang="ja-JP" dirty="0"/>
          </a:p>
        </p:txBody>
      </p:sp>
      <p:sp>
        <p:nvSpPr>
          <p:cNvPr id="14" name="TextBox 13"/>
          <p:cNvSpPr txBox="1"/>
          <p:nvPr/>
        </p:nvSpPr>
        <p:spPr>
          <a:xfrm>
            <a:off x="3095836" y="4413793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テニスを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し</a:t>
            </a:r>
            <a:r>
              <a:rPr lang="ja-JP" altLang="en-US" dirty="0" smtClean="0"/>
              <a:t>た</a:t>
            </a:r>
            <a:r>
              <a:rPr lang="ja-JP" altLang="en-US" dirty="0"/>
              <a:t>ことが　ありますか。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B1</a:t>
            </a:r>
            <a:r>
              <a:rPr lang="en-US" altLang="ko-KR" dirty="0"/>
              <a:t>	</a:t>
            </a:r>
            <a:r>
              <a:rPr lang="ja-JP" altLang="en-US" dirty="0"/>
              <a:t>はい、あります。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B2</a:t>
            </a:r>
            <a:r>
              <a:rPr lang="en-US" altLang="ko-KR" dirty="0"/>
              <a:t>	</a:t>
            </a:r>
            <a:r>
              <a:rPr lang="ja-JP" altLang="en-US" dirty="0"/>
              <a:t>いいえ、ありません。</a:t>
            </a:r>
            <a:endParaRPr lang="en-US" altLang="ja-JP" dirty="0"/>
          </a:p>
        </p:txBody>
      </p:sp>
      <p:sp>
        <p:nvSpPr>
          <p:cNvPr id="16" name="TextBox 15"/>
          <p:cNvSpPr txBox="1"/>
          <p:nvPr/>
        </p:nvSpPr>
        <p:spPr>
          <a:xfrm>
            <a:off x="5735754" y="17561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の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2" y="1901442"/>
            <a:ext cx="1800000" cy="135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72" y="4652254"/>
            <a:ext cx="1800000" cy="1350000"/>
          </a:xfrm>
          <a:prstGeom prst="rect">
            <a:avLst/>
          </a:prstGeom>
        </p:spPr>
      </p:pic>
      <p:pic>
        <p:nvPicPr>
          <p:cNvPr id="2" name="17-2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4338" y="1503866"/>
            <a:ext cx="360000" cy="360000"/>
          </a:xfrm>
          <a:prstGeom prst="rect">
            <a:avLst/>
          </a:prstGeom>
        </p:spPr>
      </p:pic>
      <p:pic>
        <p:nvPicPr>
          <p:cNvPr id="5" name="17-2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4338" y="426559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719671" y="4652254"/>
            <a:ext cx="1800000" cy="13500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 듣고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かきごおりを　つくる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こんどの　やすみは　何を　しますか。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>
                <a:solidFill>
                  <a:schemeClr val="accent2"/>
                </a:solidFill>
              </a:rPr>
              <a:t>花見</a:t>
            </a:r>
            <a:r>
              <a:rPr lang="ja-JP" altLang="en-US" dirty="0" smtClean="0">
                <a:solidFill>
                  <a:schemeClr val="accent2"/>
                </a:solidFill>
              </a:rPr>
              <a:t>に　行っ</a:t>
            </a:r>
            <a:r>
              <a:rPr lang="ja-JP" altLang="en-US" dirty="0" smtClean="0"/>
              <a:t>て　みたいですね。</a:t>
            </a:r>
            <a:endParaRPr lang="en-US" altLang="ja-JP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やすみは　何を　しますか。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かきごおりを　つくっ</a:t>
            </a:r>
            <a:r>
              <a:rPr lang="ja-JP" altLang="en-US" dirty="0" smtClean="0"/>
              <a:t>て</a:t>
            </a:r>
            <a:r>
              <a:rPr lang="ja-JP" altLang="en-US" dirty="0"/>
              <a:t>　みたいですね。</a:t>
            </a:r>
            <a:endParaRPr lang="en-US" altLang="ja-JP" dirty="0"/>
          </a:p>
        </p:txBody>
      </p:sp>
      <p:sp>
        <p:nvSpPr>
          <p:cNvPr id="16" name="TextBox 15"/>
          <p:cNvSpPr txBox="1"/>
          <p:nvPr/>
        </p:nvSpPr>
        <p:spPr>
          <a:xfrm>
            <a:off x="6087168" y="2014718"/>
            <a:ext cx="4320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なに</a:t>
            </a:r>
            <a:endParaRPr lang="ko-KR" alt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花見</a:t>
            </a:r>
            <a:r>
              <a:rPr lang="ja-JP" altLang="en-US" dirty="0" smtClean="0"/>
              <a:t>に　行く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7" r="6597"/>
          <a:stretch/>
        </p:blipFill>
        <p:spPr>
          <a:xfrm>
            <a:off x="719671" y="1901442"/>
            <a:ext cx="1800000" cy="135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33440" y="2560144"/>
            <a:ext cx="610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はな　み</a:t>
            </a:r>
            <a:endParaRPr lang="ko-KR" alt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4910613" y="2560144"/>
            <a:ext cx="6105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い</a:t>
            </a:r>
            <a:endParaRPr lang="ko-KR" alt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6087168" y="4835236"/>
            <a:ext cx="4320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なに</a:t>
            </a:r>
            <a:endParaRPr lang="ko-KR" altLang="en-US" sz="800" dirty="0"/>
          </a:p>
        </p:txBody>
      </p:sp>
      <p:pic>
        <p:nvPicPr>
          <p:cNvPr id="4" name="17-3-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21470" y="1561660"/>
            <a:ext cx="360000" cy="360000"/>
          </a:xfrm>
          <a:prstGeom prst="rect">
            <a:avLst/>
          </a:prstGeom>
        </p:spPr>
      </p:pic>
      <p:pic>
        <p:nvPicPr>
          <p:cNvPr id="5" name="17-3-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1760" y="425758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" r="5674"/>
          <a:stretch/>
        </p:blipFill>
        <p:spPr>
          <a:xfrm>
            <a:off x="719672" y="4651806"/>
            <a:ext cx="1800000" cy="135000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r="5470"/>
          <a:stretch/>
        </p:blipFill>
        <p:spPr>
          <a:xfrm>
            <a:off x="719671" y="1901442"/>
            <a:ext cx="1800000" cy="135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すいえいを　ならう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ふじさんに　のぼる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95836" y="1976277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/>
              <a:t>こんどの　やすみは　何を　しますか。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すいえいを　ならっ</a:t>
            </a:r>
            <a:r>
              <a:rPr lang="ja-JP" altLang="en-US" dirty="0" smtClean="0"/>
              <a:t>て　みたいですね。</a:t>
            </a:r>
            <a:endParaRPr lang="en-US" altLang="ja-JP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3095836" y="4772166"/>
            <a:ext cx="586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/>
              <a:t>こんどの　やすみは　何を　しますか。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ふじさんに　のぼっ</a:t>
            </a:r>
            <a:r>
              <a:rPr lang="ja-JP" altLang="en-US" dirty="0" smtClean="0"/>
              <a:t>て</a:t>
            </a:r>
            <a:r>
              <a:rPr lang="ja-JP" altLang="en-US" dirty="0"/>
              <a:t>　みたいですね。</a:t>
            </a:r>
            <a:endParaRPr lang="en-US" altLang="ja-JP" dirty="0"/>
          </a:p>
        </p:txBody>
      </p:sp>
      <p:sp>
        <p:nvSpPr>
          <p:cNvPr id="17" name="TextBox 16"/>
          <p:cNvSpPr txBox="1"/>
          <p:nvPr/>
        </p:nvSpPr>
        <p:spPr>
          <a:xfrm>
            <a:off x="6087168" y="2014718"/>
            <a:ext cx="4320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なに</a:t>
            </a:r>
            <a:endParaRPr lang="ko-KR" alt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6087168" y="4835236"/>
            <a:ext cx="4320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なに</a:t>
            </a:r>
            <a:endParaRPr lang="ko-KR" altLang="en-US" sz="800" dirty="0"/>
          </a:p>
        </p:txBody>
      </p:sp>
      <p:pic>
        <p:nvPicPr>
          <p:cNvPr id="3" name="17-3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6147" y="1520326"/>
            <a:ext cx="360000" cy="360000"/>
          </a:xfrm>
          <a:prstGeom prst="rect">
            <a:avLst/>
          </a:prstGeom>
        </p:spPr>
      </p:pic>
      <p:pic>
        <p:nvPicPr>
          <p:cNvPr id="4" name="17-3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6147" y="425687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3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すもう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見る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～た　ことが　ある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いいえ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たこやき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しんかんせん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テニス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する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627784" y="980727"/>
            <a:ext cx="30963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스모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보다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한 적이 있다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아니요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err="1" smtClean="0"/>
              <a:t>다코야키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err="1" smtClean="0"/>
              <a:t>신칸센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테니스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하다</a:t>
            </a:r>
            <a:endParaRPr lang="en-US" altLang="ja-JP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52020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花見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こんど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やすみ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何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かきごおり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つくる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すいえい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ならう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ふじさん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のぼる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296876" y="980727"/>
            <a:ext cx="17315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꽃구경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이번</a:t>
            </a:r>
            <a:r>
              <a:rPr lang="en-US" altLang="ko-KR" dirty="0" smtClean="0"/>
              <a:t>/</a:t>
            </a:r>
            <a:r>
              <a:rPr lang="ko-KR" altLang="en-US" dirty="0" smtClean="0"/>
              <a:t>이다음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휴일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무엇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빙수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만들다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수영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배우다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err="1" smtClean="0"/>
              <a:t>후지산</a:t>
            </a:r>
            <a:endParaRPr lang="en-US" altLang="ko-KR" dirty="0" smtClean="0"/>
          </a:p>
          <a:p>
            <a:endParaRPr lang="en-US" altLang="ja-JP" dirty="0" smtClean="0"/>
          </a:p>
          <a:p>
            <a:r>
              <a:rPr lang="ko-KR" altLang="en-US" dirty="0" smtClean="0"/>
              <a:t>오르다</a:t>
            </a:r>
            <a:endParaRPr lang="en-US" altLang="ja-JP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746950" y="1412776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9056" y="872073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はな　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61804" y="251014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なに</a:t>
            </a:r>
          </a:p>
        </p:txBody>
      </p:sp>
    </p:spTree>
    <p:extLst>
      <p:ext uri="{BB962C8B-B14F-4D97-AF65-F5344CB8AC3E}">
        <p14:creationId xmlns:p14="http://schemas.microsoft.com/office/powerpoint/2010/main" val="14087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48" y="27384"/>
            <a:ext cx="580076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공항에서 </a:t>
            </a:r>
            <a:r>
              <a:rPr lang="ko-KR" altLang="en-US" sz="1400" dirty="0" err="1" smtClean="0"/>
              <a:t>미키가</a:t>
            </a:r>
            <a:r>
              <a:rPr lang="ko-KR" altLang="en-US" sz="1400" dirty="0" smtClean="0"/>
              <a:t> 다시 일본을 방문한 유나를 맞이합니다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576537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/>
              <a:t>み</a:t>
            </a:r>
            <a:r>
              <a:rPr lang="ja-JP" altLang="en-US" dirty="0" smtClean="0"/>
              <a:t>き</a:t>
            </a:r>
            <a:r>
              <a:rPr lang="en-US" altLang="ja-JP" dirty="0" smtClean="0"/>
              <a:t>	</a:t>
            </a:r>
            <a:r>
              <a:rPr lang="ja-JP" altLang="en-US" dirty="0"/>
              <a:t>ユナちゃ</a:t>
            </a:r>
            <a:r>
              <a:rPr lang="ja-JP" altLang="en-US" dirty="0" smtClean="0"/>
              <a:t>ん！ひさしぶり。げんきだった？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うん。おかげさまで。また、一年間　おせわに　なります。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み</a:t>
            </a:r>
            <a:r>
              <a:rPr lang="ja-JP" altLang="en-US" dirty="0" smtClean="0"/>
              <a:t>き</a:t>
            </a:r>
            <a:r>
              <a:rPr lang="en-US" altLang="ja-JP" dirty="0" smtClean="0"/>
              <a:t>	</a:t>
            </a:r>
            <a:r>
              <a:rPr lang="ja-JP" altLang="en-US" dirty="0" smtClean="0"/>
              <a:t>こちらこそ、よろしく。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00164" y="2204864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いちねんかん</a:t>
            </a:r>
            <a:endParaRPr lang="ko-KR" altLang="en-US" sz="700" dirty="0"/>
          </a:p>
        </p:txBody>
      </p:sp>
      <p:pic>
        <p:nvPicPr>
          <p:cNvPr id="2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79748" y="62068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576537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/>
              <a:t>み</a:t>
            </a:r>
            <a:r>
              <a:rPr lang="ja-JP" altLang="en-US" dirty="0" smtClean="0"/>
              <a:t>き</a:t>
            </a:r>
            <a:r>
              <a:rPr lang="en-US" altLang="ja-JP" dirty="0" smtClean="0"/>
              <a:t>	</a:t>
            </a:r>
            <a:r>
              <a:rPr lang="ja-JP" altLang="en-US" dirty="0" smtClean="0"/>
              <a:t>でんしゃで　行く？それとも　モノレールで　行く？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そうだね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みき</a:t>
            </a:r>
            <a:r>
              <a:rPr lang="en-US" altLang="ja-JP" dirty="0" smtClean="0"/>
              <a:t>	</a:t>
            </a:r>
            <a:r>
              <a:rPr lang="ja-JP" altLang="en-US" dirty="0" smtClean="0"/>
              <a:t>ここからは　モノレールより　でんしゃの　ほうが　べんりだよ。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でも、モノレールに　乗った　ことが　ないから、乗って　みたい。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み</a:t>
            </a:r>
            <a:r>
              <a:rPr lang="ja-JP" altLang="en-US" dirty="0" smtClean="0"/>
              <a:t>き</a:t>
            </a:r>
            <a:r>
              <a:rPr lang="en-US" altLang="ja-JP" dirty="0" smtClean="0"/>
              <a:t>	</a:t>
            </a:r>
            <a:r>
              <a:rPr lang="ja-JP" altLang="en-US" dirty="0" smtClean="0"/>
              <a:t>わかった。モノレールは　あそこだよ。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/>
              <a:t>	</a:t>
            </a:r>
            <a:r>
              <a:rPr lang="ja-JP" altLang="en-US" dirty="0"/>
              <a:t>にも</a:t>
            </a:r>
            <a:r>
              <a:rPr lang="ja-JP" altLang="en-US" dirty="0" smtClean="0"/>
              <a:t>つ　おもく　ない？　一つ　持つよ。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/>
              <a:t>ユ</a:t>
            </a:r>
            <a:r>
              <a:rPr lang="ja-JP" altLang="en-US" dirty="0" smtClean="0"/>
              <a:t>ナ</a:t>
            </a:r>
            <a:r>
              <a:rPr lang="en-US" altLang="ja-JP" dirty="0" smtClean="0"/>
              <a:t>	</a:t>
            </a:r>
            <a:r>
              <a:rPr lang="ja-JP" altLang="en-US" dirty="0" smtClean="0"/>
              <a:t>ありがよう。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1653395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8" name="TextBox 7"/>
          <p:cNvSpPr txBox="1"/>
          <p:nvPr/>
        </p:nvSpPr>
        <p:spPr>
          <a:xfrm>
            <a:off x="5389966" y="1653395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9" name="TextBox 8"/>
          <p:cNvSpPr txBox="1"/>
          <p:nvPr/>
        </p:nvSpPr>
        <p:spPr>
          <a:xfrm>
            <a:off x="5706876" y="3300953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の</a:t>
            </a:r>
            <a:endParaRPr lang="ko-KR" altLang="en-US" sz="700" dirty="0"/>
          </a:p>
        </p:txBody>
      </p:sp>
      <p:sp>
        <p:nvSpPr>
          <p:cNvPr id="10" name="TextBox 9"/>
          <p:cNvSpPr txBox="1"/>
          <p:nvPr/>
        </p:nvSpPr>
        <p:spPr>
          <a:xfrm>
            <a:off x="3232726" y="3300952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の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3538010" y="439184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ひと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4170853" y="4391848"/>
            <a:ext cx="86409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も</a:t>
            </a:r>
            <a:endParaRPr lang="ko-KR" altLang="en-US" sz="700" dirty="0"/>
          </a:p>
        </p:txBody>
      </p:sp>
      <p:pic>
        <p:nvPicPr>
          <p:cNvPr id="2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19912" y="62068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0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～ちゃん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altLang="ja-JP" dirty="0"/>
              <a:t>1</a:t>
            </a:r>
            <a:r>
              <a:rPr lang="ja-JP" altLang="en-US" dirty="0"/>
              <a:t>年</a:t>
            </a:r>
            <a:r>
              <a:rPr lang="ja-JP" altLang="en-US" dirty="0" smtClean="0"/>
              <a:t>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こちらこそ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そうだね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ここ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～から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～より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～ほう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べんりだ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~</a:t>
            </a:r>
            <a:r>
              <a:rPr lang="ko-KR" altLang="en-US" dirty="0" smtClean="0"/>
              <a:t>야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응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1</a:t>
            </a:r>
            <a:r>
              <a:rPr lang="ko-KR" altLang="en-US" dirty="0" smtClean="0"/>
              <a:t>년간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저야말로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글쎄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여기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에서</a:t>
            </a:r>
            <a:r>
              <a:rPr lang="en-US" altLang="ko-KR" dirty="0" smtClean="0"/>
              <a:t>,~</a:t>
            </a:r>
            <a:r>
              <a:rPr lang="ko-KR" altLang="en-US" dirty="0" smtClean="0"/>
              <a:t>기 때문에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보다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쪽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편리하다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16016" y="980727"/>
            <a:ext cx="27363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でも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～たことがない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わかる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あそこ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にもつ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おもい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～ない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一つ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持つ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732240" y="980726"/>
            <a:ext cx="17281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하지만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한 적이 없다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알다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저기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무겁다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~</a:t>
            </a:r>
            <a:r>
              <a:rPr lang="ko-KR" altLang="en-US" dirty="0" smtClean="0"/>
              <a:t>지 않다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한 개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들다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77942" y="1962962"/>
            <a:ext cx="72870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いちねんかん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41552" y="4725144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ひと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5253795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も</a:t>
            </a:r>
          </a:p>
        </p:txBody>
      </p:sp>
    </p:spTree>
    <p:extLst>
      <p:ext uri="{BB962C8B-B14F-4D97-AF65-F5344CB8AC3E}">
        <p14:creationId xmlns:p14="http://schemas.microsoft.com/office/powerpoint/2010/main" val="5604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비교하는 표현을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ふね</a:t>
            </a:r>
            <a:r>
              <a:rPr lang="en-US" altLang="ja-JP" dirty="0" smtClean="0"/>
              <a:t>/</a:t>
            </a:r>
            <a:r>
              <a:rPr lang="ja-JP" altLang="en-US" dirty="0" smtClean="0"/>
              <a:t>ひこうき</a:t>
            </a:r>
            <a:r>
              <a:rPr lang="en-US" altLang="ja-JP" dirty="0" smtClean="0"/>
              <a:t>/</a:t>
            </a:r>
            <a:r>
              <a:rPr lang="ja-JP" altLang="en-US" dirty="0" smtClean="0"/>
              <a:t>はやい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095836" y="2297359"/>
            <a:ext cx="586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accent2"/>
                </a:solidFill>
              </a:rPr>
              <a:t>モノレール</a:t>
            </a:r>
            <a:r>
              <a:rPr lang="ja-JP" altLang="en-US" dirty="0" smtClean="0"/>
              <a:t>より　</a:t>
            </a:r>
            <a:r>
              <a:rPr lang="ja-JP" altLang="en-US" dirty="0" smtClean="0">
                <a:solidFill>
                  <a:schemeClr val="accent5"/>
                </a:solidFill>
              </a:rPr>
              <a:t>でんしゃ</a:t>
            </a:r>
            <a:r>
              <a:rPr lang="ja-JP" altLang="en-US" dirty="0" smtClean="0"/>
              <a:t>の　ほうが　</a:t>
            </a:r>
            <a:r>
              <a:rPr lang="ja-JP" altLang="en-US" dirty="0" smtClean="0">
                <a:solidFill>
                  <a:schemeClr val="accent6"/>
                </a:solidFill>
              </a:rPr>
              <a:t>やすい</a:t>
            </a:r>
            <a:r>
              <a:rPr lang="ja-JP" altLang="en-US" dirty="0" smtClean="0"/>
              <a:t>です。</a:t>
            </a:r>
            <a:endParaRPr lang="en-US" altLang="ja-JP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3095836" y="5049165"/>
            <a:ext cx="5868652" cy="55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accent2"/>
                </a:solidFill>
              </a:rPr>
              <a:t>ふね</a:t>
            </a:r>
            <a:r>
              <a:rPr lang="ja-JP" altLang="en-US" dirty="0" smtClean="0"/>
              <a:t>よ</a:t>
            </a:r>
            <a:r>
              <a:rPr lang="ja-JP" altLang="en-US" dirty="0"/>
              <a:t>り　</a:t>
            </a:r>
            <a:r>
              <a:rPr lang="ja-JP" altLang="en-US" dirty="0" smtClean="0">
                <a:solidFill>
                  <a:schemeClr val="accent5"/>
                </a:solidFill>
              </a:rPr>
              <a:t>ひこうき</a:t>
            </a:r>
            <a:r>
              <a:rPr lang="ja-JP" altLang="en-US" dirty="0" smtClean="0"/>
              <a:t>の</a:t>
            </a:r>
            <a:r>
              <a:rPr lang="ja-JP" altLang="en-US" dirty="0"/>
              <a:t>　ほうが　</a:t>
            </a:r>
            <a:r>
              <a:rPr lang="ja-JP" altLang="en-US" dirty="0" smtClean="0">
                <a:solidFill>
                  <a:schemeClr val="accent6"/>
                </a:solidFill>
              </a:rPr>
              <a:t>はやい</a:t>
            </a:r>
            <a:r>
              <a:rPr lang="ja-JP" altLang="en-US" dirty="0"/>
              <a:t>です。</a:t>
            </a:r>
            <a:endParaRPr lang="en-US" altLang="ja-JP" dirty="0"/>
          </a:p>
        </p:txBody>
      </p:sp>
      <p:sp>
        <p:nvSpPr>
          <p:cNvPr id="20" name="TextBox 1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モノレー</a:t>
            </a:r>
            <a:r>
              <a:rPr lang="ja-JP" altLang="en-US" dirty="0" smtClean="0"/>
              <a:t>ル</a:t>
            </a:r>
            <a:r>
              <a:rPr lang="en-US" altLang="ja-JP" dirty="0" smtClean="0"/>
              <a:t>/</a:t>
            </a:r>
            <a:r>
              <a:rPr lang="ja-JP" altLang="en-US" dirty="0" smtClean="0"/>
              <a:t>でんしゃ</a:t>
            </a:r>
            <a:r>
              <a:rPr lang="en-US" altLang="ja-JP" dirty="0" smtClean="0"/>
              <a:t>/</a:t>
            </a:r>
            <a:r>
              <a:rPr lang="ja-JP" altLang="en-US" dirty="0"/>
              <a:t>やすい</a:t>
            </a:r>
            <a:endParaRPr lang="en-US" altLang="ja-JP" dirty="0" smtClean="0"/>
          </a:p>
        </p:txBody>
      </p:sp>
      <p:grpSp>
        <p:nvGrpSpPr>
          <p:cNvPr id="25" name="그룹 24"/>
          <p:cNvGrpSpPr/>
          <p:nvPr/>
        </p:nvGrpSpPr>
        <p:grpSpPr>
          <a:xfrm>
            <a:off x="539672" y="2080524"/>
            <a:ext cx="2160000" cy="1080000"/>
            <a:chOff x="400339" y="2036442"/>
            <a:chExt cx="2160000" cy="1080000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75" r="16875"/>
            <a:stretch/>
          </p:blipFill>
          <p:spPr>
            <a:xfrm>
              <a:off x="400339" y="2036442"/>
              <a:ext cx="1080000" cy="108000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0" r="30598"/>
            <a:stretch/>
          </p:blipFill>
          <p:spPr>
            <a:xfrm>
              <a:off x="1480339" y="2036442"/>
              <a:ext cx="1080000" cy="1080000"/>
            </a:xfrm>
            <a:prstGeom prst="rect">
              <a:avLst/>
            </a:prstGeom>
          </p:spPr>
        </p:pic>
      </p:grpSp>
      <p:grpSp>
        <p:nvGrpSpPr>
          <p:cNvPr id="28" name="그룹 27"/>
          <p:cNvGrpSpPr/>
          <p:nvPr/>
        </p:nvGrpSpPr>
        <p:grpSpPr>
          <a:xfrm>
            <a:off x="539672" y="4787254"/>
            <a:ext cx="2160000" cy="1080000"/>
            <a:chOff x="213000" y="150000"/>
            <a:chExt cx="2160000" cy="1080000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" r="22527"/>
            <a:stretch/>
          </p:blipFill>
          <p:spPr>
            <a:xfrm>
              <a:off x="213000" y="150000"/>
              <a:ext cx="1080000" cy="1080000"/>
            </a:xfrm>
            <a:prstGeom prst="rect">
              <a:avLst/>
            </a:prstGeom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/>
            <a:stretch/>
          </p:blipFill>
          <p:spPr>
            <a:xfrm>
              <a:off x="1293000" y="150000"/>
              <a:ext cx="1080000" cy="1080000"/>
            </a:xfrm>
            <a:prstGeom prst="rect">
              <a:avLst/>
            </a:prstGeom>
          </p:spPr>
        </p:pic>
      </p:grpSp>
      <p:pic>
        <p:nvPicPr>
          <p:cNvPr id="3" name="19-1-0-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91680" y="1561660"/>
            <a:ext cx="360000" cy="360000"/>
          </a:xfrm>
          <a:prstGeom prst="rect">
            <a:avLst/>
          </a:prstGeom>
        </p:spPr>
      </p:pic>
      <p:pic>
        <p:nvPicPr>
          <p:cNvPr id="4" name="19-1-1-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9387" y="429180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16504" y="6002254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りんご</a:t>
            </a:r>
            <a:r>
              <a:rPr lang="en-US" altLang="ja-JP" dirty="0" smtClean="0"/>
              <a:t>/</a:t>
            </a:r>
            <a:r>
              <a:rPr lang="ja-JP" altLang="en-US" dirty="0" smtClean="0"/>
              <a:t>すいか</a:t>
            </a:r>
            <a:r>
              <a:rPr lang="en-US" altLang="ja-JP" dirty="0" smtClean="0"/>
              <a:t>/</a:t>
            </a:r>
            <a:r>
              <a:rPr lang="ja-JP" altLang="en-US" dirty="0" smtClean="0"/>
              <a:t>高い</a:t>
            </a:r>
            <a:endParaRPr lang="en-US" altLang="ja-JP" dirty="0"/>
          </a:p>
        </p:txBody>
      </p:sp>
      <p:sp>
        <p:nvSpPr>
          <p:cNvPr id="20" name="TextBox 19"/>
          <p:cNvSpPr txBox="1"/>
          <p:nvPr/>
        </p:nvSpPr>
        <p:spPr>
          <a:xfrm>
            <a:off x="116504" y="3251442"/>
            <a:ext cx="300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/>
              <a:t>コーヒー</a:t>
            </a:r>
            <a:r>
              <a:rPr lang="en-US" altLang="ja-JP" dirty="0" smtClean="0"/>
              <a:t>/</a:t>
            </a:r>
            <a:r>
              <a:rPr lang="ja-JP" altLang="en-US" dirty="0" smtClean="0"/>
              <a:t>ミルク</a:t>
            </a:r>
            <a:r>
              <a:rPr lang="en-US" altLang="ja-JP" dirty="0" smtClean="0"/>
              <a:t>/</a:t>
            </a:r>
            <a:r>
              <a:rPr lang="ja-JP" altLang="en-US" dirty="0" smtClean="0"/>
              <a:t>おいしい</a:t>
            </a:r>
            <a:endParaRPr lang="en-US" altLang="ja-JP" dirty="0"/>
          </a:p>
        </p:txBody>
      </p:sp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95836" y="2297359"/>
            <a:ext cx="5868652" cy="55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accent2"/>
                </a:solidFill>
              </a:rPr>
              <a:t>コーヒー</a:t>
            </a:r>
            <a:r>
              <a:rPr lang="ja-JP" altLang="en-US" dirty="0" smtClean="0"/>
              <a:t>より　</a:t>
            </a:r>
            <a:r>
              <a:rPr lang="ja-JP" altLang="en-US" dirty="0" smtClean="0">
                <a:solidFill>
                  <a:schemeClr val="accent5"/>
                </a:solidFill>
              </a:rPr>
              <a:t>ミルク</a:t>
            </a:r>
            <a:r>
              <a:rPr lang="ja-JP" altLang="en-US" dirty="0" smtClean="0"/>
              <a:t>の　ほうが　</a:t>
            </a:r>
            <a:r>
              <a:rPr lang="ja-JP" altLang="en-US" dirty="0" smtClean="0">
                <a:solidFill>
                  <a:schemeClr val="accent6"/>
                </a:solidFill>
              </a:rPr>
              <a:t>おいしい</a:t>
            </a:r>
            <a:r>
              <a:rPr lang="ja-JP" altLang="en-US" dirty="0" smtClean="0"/>
              <a:t>です。</a:t>
            </a:r>
            <a:endParaRPr lang="en-US" altLang="ja-JP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3095836" y="5049165"/>
            <a:ext cx="5868652" cy="55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accent2"/>
                </a:solidFill>
              </a:rPr>
              <a:t>りんご</a:t>
            </a:r>
            <a:r>
              <a:rPr lang="ja-JP" altLang="en-US" dirty="0" smtClean="0"/>
              <a:t>よ</a:t>
            </a:r>
            <a:r>
              <a:rPr lang="ja-JP" altLang="en-US" dirty="0"/>
              <a:t>り　</a:t>
            </a:r>
            <a:r>
              <a:rPr lang="ja-JP" altLang="en-US" dirty="0" smtClean="0">
                <a:solidFill>
                  <a:schemeClr val="accent5"/>
                </a:solidFill>
              </a:rPr>
              <a:t>すいか</a:t>
            </a:r>
            <a:r>
              <a:rPr lang="ja-JP" altLang="en-US" dirty="0" smtClean="0"/>
              <a:t>の</a:t>
            </a:r>
            <a:r>
              <a:rPr lang="ja-JP" altLang="en-US" dirty="0"/>
              <a:t>　ほうが　</a:t>
            </a:r>
            <a:r>
              <a:rPr lang="ja-JP" altLang="en-US" dirty="0" smtClean="0">
                <a:solidFill>
                  <a:schemeClr val="accent6"/>
                </a:solidFill>
              </a:rPr>
              <a:t>高い</a:t>
            </a:r>
            <a:r>
              <a:rPr lang="ja-JP" altLang="en-US" dirty="0" smtClean="0"/>
              <a:t>で</a:t>
            </a:r>
            <a:r>
              <a:rPr lang="ja-JP" altLang="en-US" dirty="0"/>
              <a:t>す。</a:t>
            </a:r>
            <a:endParaRPr lang="en-US" altLang="ja-JP" dirty="0"/>
          </a:p>
        </p:txBody>
      </p:sp>
      <p:sp>
        <p:nvSpPr>
          <p:cNvPr id="3" name="TextBox 2"/>
          <p:cNvSpPr txBox="1"/>
          <p:nvPr/>
        </p:nvSpPr>
        <p:spPr>
          <a:xfrm>
            <a:off x="6056404" y="5118573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たか</a:t>
            </a:r>
            <a:endParaRPr lang="ko-KR" altLang="en-US" sz="700" dirty="0"/>
          </a:p>
        </p:txBody>
      </p:sp>
      <p:grpSp>
        <p:nvGrpSpPr>
          <p:cNvPr id="8" name="그룹 7"/>
          <p:cNvGrpSpPr/>
          <p:nvPr/>
        </p:nvGrpSpPr>
        <p:grpSpPr>
          <a:xfrm>
            <a:off x="539748" y="2035448"/>
            <a:ext cx="2160000" cy="1080000"/>
            <a:chOff x="1524000" y="381000"/>
            <a:chExt cx="2160000" cy="108000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1524000" y="381000"/>
              <a:ext cx="1080000" cy="10800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77" r="15677"/>
            <a:stretch/>
          </p:blipFill>
          <p:spPr>
            <a:xfrm>
              <a:off x="2604000" y="381000"/>
              <a:ext cx="1080000" cy="108000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539748" y="4787254"/>
            <a:ext cx="2159848" cy="1080000"/>
            <a:chOff x="-1407226" y="2356108"/>
            <a:chExt cx="2159848" cy="108000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8" r="12000"/>
            <a:stretch/>
          </p:blipFill>
          <p:spPr>
            <a:xfrm>
              <a:off x="-1407226" y="2356108"/>
              <a:ext cx="1080000" cy="1080000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327378" y="2356108"/>
              <a:ext cx="1080000" cy="1080000"/>
            </a:xfrm>
            <a:prstGeom prst="rect">
              <a:avLst/>
            </a:prstGeom>
          </p:spPr>
        </p:pic>
      </p:grpSp>
      <p:pic>
        <p:nvPicPr>
          <p:cNvPr id="2" name="19-1-2-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761" y="1541442"/>
            <a:ext cx="360000" cy="360000"/>
          </a:xfrm>
          <a:prstGeom prst="rect">
            <a:avLst/>
          </a:prstGeom>
        </p:spPr>
      </p:pic>
      <p:pic>
        <p:nvPicPr>
          <p:cNvPr id="10" name="19-1-3-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761" y="42871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 듣고 오랜만에 만났을 때 하는 인사말을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971600" y="1927456"/>
            <a:ext cx="3888432" cy="1312693"/>
            <a:chOff x="539552" y="1772816"/>
            <a:chExt cx="3888432" cy="1312693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204864"/>
              <a:ext cx="900000" cy="880645"/>
            </a:xfrm>
            <a:prstGeom prst="rect">
              <a:avLst/>
            </a:prstGeom>
          </p:spPr>
        </p:pic>
        <p:sp>
          <p:nvSpPr>
            <p:cNvPr id="11" name="타원형 설명선 10"/>
            <p:cNvSpPr/>
            <p:nvPr/>
          </p:nvSpPr>
          <p:spPr>
            <a:xfrm>
              <a:off x="1619672" y="1772816"/>
              <a:ext cx="2808312" cy="648072"/>
            </a:xfrm>
            <a:prstGeom prst="wedgeEllipseCallout">
              <a:avLst>
                <a:gd name="adj1" fmla="val -39538"/>
                <a:gd name="adj2" fmla="val 6649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おひさしぶりです。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4283968" y="2962006"/>
            <a:ext cx="3852328" cy="1273324"/>
            <a:chOff x="4139952" y="2537173"/>
            <a:chExt cx="3852328" cy="1273324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2961266"/>
              <a:ext cx="900000" cy="849231"/>
            </a:xfrm>
            <a:prstGeom prst="rect">
              <a:avLst/>
            </a:prstGeom>
          </p:spPr>
        </p:pic>
        <p:sp>
          <p:nvSpPr>
            <p:cNvPr id="13" name="타원형 설명선 12"/>
            <p:cNvSpPr/>
            <p:nvPr/>
          </p:nvSpPr>
          <p:spPr>
            <a:xfrm>
              <a:off x="4139952" y="2537173"/>
              <a:ext cx="2808312" cy="648072"/>
            </a:xfrm>
            <a:prstGeom prst="wedgeEllipseCallout">
              <a:avLst>
                <a:gd name="adj1" fmla="val 33877"/>
                <a:gd name="adj2" fmla="val 69155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お元気ですか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953169" y="3833561"/>
            <a:ext cx="3888432" cy="1312693"/>
            <a:chOff x="539552" y="1772816"/>
            <a:chExt cx="3888432" cy="1312693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204864"/>
              <a:ext cx="900000" cy="880645"/>
            </a:xfrm>
            <a:prstGeom prst="rect">
              <a:avLst/>
            </a:prstGeom>
          </p:spPr>
        </p:pic>
        <p:sp>
          <p:nvSpPr>
            <p:cNvPr id="17" name="타원형 설명선 16"/>
            <p:cNvSpPr/>
            <p:nvPr/>
          </p:nvSpPr>
          <p:spPr>
            <a:xfrm>
              <a:off x="1619672" y="1772816"/>
              <a:ext cx="2808312" cy="648072"/>
            </a:xfrm>
            <a:prstGeom prst="wedgeEllipseCallout">
              <a:avLst>
                <a:gd name="adj1" fmla="val -39538"/>
                <a:gd name="adj2" fmla="val 6649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おかげさまで。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707904" y="4868111"/>
            <a:ext cx="4409961" cy="1273324"/>
            <a:chOff x="3582319" y="2537173"/>
            <a:chExt cx="4409961" cy="1273324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2961266"/>
              <a:ext cx="900000" cy="849231"/>
            </a:xfrm>
            <a:prstGeom prst="rect">
              <a:avLst/>
            </a:prstGeom>
          </p:spPr>
        </p:pic>
        <p:sp>
          <p:nvSpPr>
            <p:cNvPr id="20" name="타원형 설명선 19"/>
            <p:cNvSpPr/>
            <p:nvPr/>
          </p:nvSpPr>
          <p:spPr>
            <a:xfrm>
              <a:off x="3582319" y="2537173"/>
              <a:ext cx="3365945" cy="648072"/>
            </a:xfrm>
            <a:prstGeom prst="wedgeEllipseCallout">
              <a:avLst>
                <a:gd name="adj1" fmla="val 33877"/>
                <a:gd name="adj2" fmla="val 69155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おせわに　ないります。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83568" y="206682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9912" y="286704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3568" y="397293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79912" y="46438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➍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94836" y="3004295"/>
            <a:ext cx="19626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げん　き</a:t>
            </a:r>
            <a:endParaRPr lang="ko-KR" altLang="en-US" sz="700" dirty="0"/>
          </a:p>
        </p:txBody>
      </p:sp>
      <p:pic>
        <p:nvPicPr>
          <p:cNvPr id="3" name="14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20717" y="2782006"/>
            <a:ext cx="360000" cy="360000"/>
          </a:xfrm>
          <a:prstGeom prst="rect">
            <a:avLst/>
          </a:prstGeom>
        </p:spPr>
      </p:pic>
      <p:pic>
        <p:nvPicPr>
          <p:cNvPr id="4" name="14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732280" y="3717032"/>
            <a:ext cx="360000" cy="360000"/>
          </a:xfrm>
          <a:prstGeom prst="rect">
            <a:avLst/>
          </a:prstGeom>
        </p:spPr>
      </p:pic>
      <p:pic>
        <p:nvPicPr>
          <p:cNvPr id="5" name="14-4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71720" y="4719337"/>
            <a:ext cx="360000" cy="360000"/>
          </a:xfrm>
          <a:prstGeom prst="rect">
            <a:avLst/>
          </a:prstGeom>
        </p:spPr>
      </p:pic>
      <p:pic>
        <p:nvPicPr>
          <p:cNvPr id="6" name="14-5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705677" y="558924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19935" y="4651806"/>
            <a:ext cx="1800264" cy="1349284"/>
            <a:chOff x="719935" y="4651806"/>
            <a:chExt cx="1800264" cy="1349284"/>
          </a:xfrm>
        </p:grpSpPr>
        <p:sp>
          <p:nvSpPr>
            <p:cNvPr id="35" name="직사각형 34"/>
            <p:cNvSpPr/>
            <p:nvPr/>
          </p:nvSpPr>
          <p:spPr>
            <a:xfrm>
              <a:off x="720199" y="4651806"/>
              <a:ext cx="1800000" cy="6732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うどんを食べる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719935" y="5326806"/>
              <a:ext cx="1800000" cy="67428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ラーメンを食べる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주어진 문장을 이용하여 보기와 같이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1532110"/>
            <a:ext cx="819150" cy="4191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でんしゃで　行き</a:t>
            </a:r>
            <a:r>
              <a:rPr lang="ja-JP" altLang="en-US" dirty="0" smtClean="0"/>
              <a:t>ますか。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 smtClean="0"/>
              <a:t>それとも　</a:t>
            </a:r>
            <a:r>
              <a:rPr lang="ja-JP" altLang="en-US" dirty="0" smtClean="0">
                <a:solidFill>
                  <a:schemeClr val="accent5"/>
                </a:solidFill>
              </a:rPr>
              <a:t>モノレールで　行き</a:t>
            </a:r>
            <a:r>
              <a:rPr lang="ja-JP" altLang="en-US" dirty="0" smtClean="0"/>
              <a:t>ますか。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6"/>
                </a:solidFill>
              </a:rPr>
              <a:t>モノレール</a:t>
            </a:r>
            <a:r>
              <a:rPr lang="ja-JP" altLang="en-US" dirty="0" smtClean="0"/>
              <a:t>が　いいです。</a:t>
            </a:r>
            <a:endParaRPr lang="en-US" altLang="ja-JP" dirty="0"/>
          </a:p>
        </p:txBody>
      </p:sp>
      <p:sp>
        <p:nvSpPr>
          <p:cNvPr id="31" name="TextBox 30"/>
          <p:cNvSpPr txBox="1"/>
          <p:nvPr/>
        </p:nvSpPr>
        <p:spPr>
          <a:xfrm>
            <a:off x="3095836" y="4413793"/>
            <a:ext cx="5868652" cy="1664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うどんを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食べ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それとも　</a:t>
            </a:r>
            <a:r>
              <a:rPr lang="ja-JP" altLang="en-US" dirty="0" smtClean="0">
                <a:solidFill>
                  <a:schemeClr val="accent5"/>
                </a:solidFill>
              </a:rPr>
              <a:t>ラーメンを</a:t>
            </a:r>
            <a:r>
              <a:rPr lang="ja-JP" altLang="en-US" dirty="0">
                <a:solidFill>
                  <a:schemeClr val="accent5"/>
                </a:solidFill>
              </a:rPr>
              <a:t>　</a:t>
            </a:r>
            <a:r>
              <a:rPr lang="ja-JP" altLang="en-US" dirty="0" smtClean="0">
                <a:solidFill>
                  <a:schemeClr val="accent5"/>
                </a:solidFill>
              </a:rPr>
              <a:t>食べ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6"/>
                </a:solidFill>
              </a:rPr>
              <a:t>うどん</a:t>
            </a:r>
            <a:r>
              <a:rPr lang="ja-JP" altLang="en-US" dirty="0" smtClean="0"/>
              <a:t>が</a:t>
            </a:r>
            <a:r>
              <a:rPr lang="ja-JP" altLang="en-US" dirty="0"/>
              <a:t>　いいです。</a:t>
            </a:r>
            <a:endParaRPr lang="en-US" altLang="ja-JP" dirty="0"/>
          </a:p>
        </p:txBody>
      </p:sp>
      <p:grpSp>
        <p:nvGrpSpPr>
          <p:cNvPr id="4" name="그룹 3"/>
          <p:cNvGrpSpPr/>
          <p:nvPr/>
        </p:nvGrpSpPr>
        <p:grpSpPr>
          <a:xfrm>
            <a:off x="719671" y="1901442"/>
            <a:ext cx="1800264" cy="1349284"/>
            <a:chOff x="719671" y="1901442"/>
            <a:chExt cx="1800264" cy="1349284"/>
          </a:xfrm>
        </p:grpSpPr>
        <p:sp>
          <p:nvSpPr>
            <p:cNvPr id="3" name="직사각형 2"/>
            <p:cNvSpPr/>
            <p:nvPr/>
          </p:nvSpPr>
          <p:spPr>
            <a:xfrm>
              <a:off x="719935" y="1901442"/>
              <a:ext cx="1800000" cy="673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>
                  <a:solidFill>
                    <a:schemeClr val="tx1"/>
                  </a:solidFill>
                </a:rPr>
                <a:t>でんしゃ</a:t>
              </a:r>
              <a:r>
                <a:rPr lang="ja-JP" altLang="en-US" dirty="0" smtClean="0">
                  <a:solidFill>
                    <a:schemeClr val="tx1"/>
                  </a:solidFill>
                </a:rPr>
                <a:t>で行く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719671" y="2576442"/>
              <a:ext cx="1800000" cy="67428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>
                  <a:solidFill>
                    <a:schemeClr val="tx1"/>
                  </a:solidFill>
                </a:rPr>
                <a:t>モノレー</a:t>
              </a:r>
              <a:r>
                <a:rPr lang="ja-JP" altLang="en-US" dirty="0" smtClean="0">
                  <a:solidFill>
                    <a:schemeClr val="tx1"/>
                  </a:solidFill>
                </a:rPr>
                <a:t>ルで行く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245950" y="1775536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38" name="TextBox 37"/>
          <p:cNvSpPr txBox="1"/>
          <p:nvPr/>
        </p:nvSpPr>
        <p:spPr>
          <a:xfrm>
            <a:off x="6426956" y="2318719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39" name="TextBox 38"/>
          <p:cNvSpPr txBox="1"/>
          <p:nvPr/>
        </p:nvSpPr>
        <p:spPr>
          <a:xfrm>
            <a:off x="5012674" y="448003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40" name="TextBox 39"/>
          <p:cNvSpPr txBox="1"/>
          <p:nvPr/>
        </p:nvSpPr>
        <p:spPr>
          <a:xfrm>
            <a:off x="6130298" y="502801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pic>
        <p:nvPicPr>
          <p:cNvPr id="7" name="19-2-0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9671" y="1515563"/>
            <a:ext cx="360000" cy="360000"/>
          </a:xfrm>
          <a:prstGeom prst="rect">
            <a:avLst/>
          </a:prstGeom>
        </p:spPr>
      </p:pic>
      <p:pic>
        <p:nvPicPr>
          <p:cNvPr id="8" name="19-2-1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8821" y="423379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1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19671" y="4282474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72" y="1532110"/>
            <a:ext cx="79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6"/>
                </a:solidFill>
                <a:latin typeface="ＭＳ Ｐゴシック"/>
                <a:ea typeface="맑은 고딕"/>
              </a:rPr>
              <a:t>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719935" y="4651806"/>
            <a:ext cx="1800264" cy="1349284"/>
            <a:chOff x="719935" y="4651806"/>
            <a:chExt cx="1800264" cy="1349284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7" name="직사각형 16"/>
            <p:cNvSpPr/>
            <p:nvPr/>
          </p:nvSpPr>
          <p:spPr>
            <a:xfrm>
              <a:off x="720199" y="4651806"/>
              <a:ext cx="1800000" cy="673200"/>
            </a:xfrm>
            <a:prstGeom prst="rect">
              <a:avLst/>
            </a:prstGeom>
            <a:grpFill/>
            <a:ln w="127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えいがを見る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719935" y="5326806"/>
              <a:ext cx="1800000" cy="674284"/>
            </a:xfrm>
            <a:prstGeom prst="rect">
              <a:avLst/>
            </a:prstGeom>
            <a:grpFill/>
            <a:ln w="127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えんげきを見る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719671" y="1901442"/>
            <a:ext cx="1800264" cy="1349284"/>
            <a:chOff x="719671" y="1901442"/>
            <a:chExt cx="1800264" cy="1349284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직사각형 20"/>
            <p:cNvSpPr/>
            <p:nvPr/>
          </p:nvSpPr>
          <p:spPr>
            <a:xfrm>
              <a:off x="719935" y="1901442"/>
              <a:ext cx="1800000" cy="673200"/>
            </a:xfrm>
            <a:prstGeom prst="rect">
              <a:avLst/>
            </a:prstGeom>
            <a:grpFill/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山に行く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19671" y="2576442"/>
              <a:ext cx="1800000" cy="674284"/>
            </a:xfrm>
            <a:prstGeom prst="rect">
              <a:avLst/>
            </a:prstGeom>
            <a:grpFill/>
            <a:ln w="127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chemeClr val="tx1"/>
                  </a:solidFill>
                </a:rPr>
                <a:t>うみに行く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095836" y="1699279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山に　行き</a:t>
            </a:r>
            <a:r>
              <a:rPr lang="ja-JP" altLang="en-US" dirty="0" smtClean="0"/>
              <a:t>ますか。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 smtClean="0"/>
              <a:t>それとも　</a:t>
            </a:r>
            <a:r>
              <a:rPr lang="ja-JP" altLang="en-US" dirty="0" smtClean="0">
                <a:solidFill>
                  <a:schemeClr val="accent5"/>
                </a:solidFill>
              </a:rPr>
              <a:t>うみに　行き</a:t>
            </a:r>
            <a:r>
              <a:rPr lang="ja-JP" altLang="en-US" dirty="0" smtClean="0"/>
              <a:t>ますか。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en-US" altLang="ko-KR" dirty="0" smtClean="0">
                <a:solidFill>
                  <a:schemeClr val="tx2"/>
                </a:solidFill>
              </a:rPr>
              <a:t>B</a:t>
            </a:r>
            <a:r>
              <a:rPr lang="en-US" altLang="ko-KR" dirty="0" smtClean="0"/>
              <a:t>	</a:t>
            </a:r>
            <a:r>
              <a:rPr lang="ja-JP" altLang="en-US" dirty="0" smtClean="0">
                <a:solidFill>
                  <a:schemeClr val="accent6"/>
                </a:solidFill>
              </a:rPr>
              <a:t>山</a:t>
            </a:r>
            <a:r>
              <a:rPr lang="ja-JP" altLang="en-US" dirty="0" smtClean="0"/>
              <a:t>が　いいです。</a:t>
            </a:r>
            <a:endParaRPr lang="en-US" altLang="ja-JP" dirty="0"/>
          </a:p>
        </p:txBody>
      </p:sp>
      <p:sp>
        <p:nvSpPr>
          <p:cNvPr id="24" name="TextBox 23"/>
          <p:cNvSpPr txBox="1"/>
          <p:nvPr/>
        </p:nvSpPr>
        <p:spPr>
          <a:xfrm>
            <a:off x="3095836" y="4413793"/>
            <a:ext cx="5868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2"/>
                </a:solidFill>
              </a:rPr>
              <a:t>えいがを</a:t>
            </a:r>
            <a:r>
              <a:rPr lang="ja-JP" altLang="en-US" dirty="0">
                <a:solidFill>
                  <a:schemeClr val="accent2"/>
                </a:solidFill>
              </a:rPr>
              <a:t>　</a:t>
            </a:r>
            <a:r>
              <a:rPr lang="ja-JP" altLang="en-US" dirty="0" smtClean="0">
                <a:solidFill>
                  <a:schemeClr val="accent2"/>
                </a:solidFill>
              </a:rPr>
              <a:t>見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	</a:t>
            </a:r>
            <a:r>
              <a:rPr lang="ja-JP" altLang="en-US" dirty="0"/>
              <a:t>それとも　</a:t>
            </a:r>
            <a:r>
              <a:rPr lang="ja-JP" altLang="en-US" dirty="0" smtClean="0">
                <a:solidFill>
                  <a:schemeClr val="accent5"/>
                </a:solidFill>
              </a:rPr>
              <a:t>えんげきを　見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accent6"/>
                </a:solidFill>
              </a:rPr>
              <a:t>え</a:t>
            </a:r>
            <a:r>
              <a:rPr lang="ja-JP" altLang="en-US" dirty="0">
                <a:solidFill>
                  <a:schemeClr val="accent6"/>
                </a:solidFill>
              </a:rPr>
              <a:t>いが</a:t>
            </a:r>
            <a:r>
              <a:rPr lang="ja-JP" altLang="en-US" dirty="0" smtClean="0"/>
              <a:t>が</a:t>
            </a:r>
            <a:r>
              <a:rPr lang="ja-JP" altLang="en-US" dirty="0"/>
              <a:t>　いいです。</a:t>
            </a:r>
            <a:endParaRPr lang="en-US" altLang="ja-JP" dirty="0"/>
          </a:p>
        </p:txBody>
      </p:sp>
      <p:sp>
        <p:nvSpPr>
          <p:cNvPr id="29" name="TextBox 28"/>
          <p:cNvSpPr txBox="1"/>
          <p:nvPr/>
        </p:nvSpPr>
        <p:spPr>
          <a:xfrm>
            <a:off x="4033440" y="1775536"/>
            <a:ext cx="4781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やま</a:t>
            </a:r>
            <a:endParaRPr lang="ko-KR" altLang="en-US" sz="700" dirty="0"/>
          </a:p>
        </p:txBody>
      </p:sp>
      <p:sp>
        <p:nvSpPr>
          <p:cNvPr id="30" name="TextBox 29"/>
          <p:cNvSpPr txBox="1"/>
          <p:nvPr/>
        </p:nvSpPr>
        <p:spPr>
          <a:xfrm>
            <a:off x="5814138" y="2318719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31" name="TextBox 30"/>
          <p:cNvSpPr txBox="1"/>
          <p:nvPr/>
        </p:nvSpPr>
        <p:spPr>
          <a:xfrm>
            <a:off x="5093308" y="4480037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  <p:sp>
        <p:nvSpPr>
          <p:cNvPr id="32" name="TextBox 31"/>
          <p:cNvSpPr txBox="1"/>
          <p:nvPr/>
        </p:nvSpPr>
        <p:spPr>
          <a:xfrm>
            <a:off x="6216558" y="5028010"/>
            <a:ext cx="2160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み</a:t>
            </a:r>
            <a:endParaRPr lang="ko-KR" altLang="en-US" sz="700" dirty="0"/>
          </a:p>
        </p:txBody>
      </p:sp>
      <p:sp>
        <p:nvSpPr>
          <p:cNvPr id="33" name="TextBox 32"/>
          <p:cNvSpPr txBox="1"/>
          <p:nvPr/>
        </p:nvSpPr>
        <p:spPr>
          <a:xfrm>
            <a:off x="4685642" y="1775536"/>
            <a:ext cx="4781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34" name="TextBox 33"/>
          <p:cNvSpPr txBox="1"/>
          <p:nvPr/>
        </p:nvSpPr>
        <p:spPr>
          <a:xfrm>
            <a:off x="4042066" y="2873938"/>
            <a:ext cx="4781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やま</a:t>
            </a:r>
            <a:endParaRPr lang="ko-KR" altLang="en-US" sz="700" dirty="0"/>
          </a:p>
        </p:txBody>
      </p:sp>
      <p:pic>
        <p:nvPicPr>
          <p:cNvPr id="3" name="19-2-2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0183" y="1515563"/>
            <a:ext cx="360000" cy="360000"/>
          </a:xfrm>
          <a:prstGeom prst="rect">
            <a:avLst/>
          </a:prstGeom>
        </p:spPr>
      </p:pic>
      <p:pic>
        <p:nvPicPr>
          <p:cNvPr id="4" name="19-2-3-3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0183" y="428247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6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やす</a:t>
            </a:r>
            <a:r>
              <a:rPr lang="ja-JP" altLang="en-US" dirty="0" smtClean="0"/>
              <a:t>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ふね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ひこうき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はやい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コーヒー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ミルク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おいしい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りんご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すいか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高い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싸다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비행기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빠르다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커피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우유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맛있다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사과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수박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비싸다</a:t>
            </a:r>
            <a:endParaRPr lang="en-US" altLang="ko-KR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716016" y="980727"/>
            <a:ext cx="27363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うどん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ラーメン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山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うみ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えいが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えんげき</a:t>
            </a:r>
            <a:endParaRPr lang="en-US" altLang="ja-JP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732240" y="980726"/>
            <a:ext cx="17281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우동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err="1" smtClean="0"/>
              <a:t>라멘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산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바다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영화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연극</a:t>
            </a:r>
            <a:endParaRPr lang="en-US" altLang="ko-KR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98003" y="5805264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4300" y="196858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やま</a:t>
            </a:r>
          </a:p>
        </p:txBody>
      </p:sp>
    </p:spTree>
    <p:extLst>
      <p:ext uri="{BB962C8B-B14F-4D97-AF65-F5344CB8AC3E}">
        <p14:creationId xmlns:p14="http://schemas.microsoft.com/office/powerpoint/2010/main" val="84539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JR</a:t>
            </a:r>
            <a:r>
              <a:rPr lang="ko-KR" altLang="en-US" sz="1400" dirty="0" smtClean="0"/>
              <a:t>에서 발행한 정기권을 보고 질문에 답해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5122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699" y="1124744"/>
            <a:ext cx="5940152" cy="364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941168"/>
            <a:ext cx="3461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정기권을 이용할 수 있는 구간은</a:t>
            </a:r>
            <a:r>
              <a:rPr lang="en-US" altLang="ko-KR" sz="1400" dirty="0" smtClean="0"/>
              <a:t>?</a:t>
            </a:r>
            <a:endParaRPr lang="ko-KR" alt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364088" y="494116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정기권을 이용할 수 있는 기간은</a:t>
            </a:r>
            <a:r>
              <a:rPr lang="en-US" altLang="ko-KR" sz="1400" dirty="0" smtClean="0"/>
              <a:t>?</a:t>
            </a:r>
            <a:endParaRPr lang="ko-KR" altLang="en-US" sz="1400" dirty="0"/>
          </a:p>
        </p:txBody>
      </p:sp>
      <p:grpSp>
        <p:nvGrpSpPr>
          <p:cNvPr id="9" name="그룹 8"/>
          <p:cNvGrpSpPr/>
          <p:nvPr/>
        </p:nvGrpSpPr>
        <p:grpSpPr>
          <a:xfrm>
            <a:off x="1403648" y="5497538"/>
            <a:ext cx="3101246" cy="1027806"/>
            <a:chOff x="683568" y="5497538"/>
            <a:chExt cx="3101246" cy="1027806"/>
          </a:xfrm>
        </p:grpSpPr>
        <p:sp>
          <p:nvSpPr>
            <p:cNvPr id="3" name="직사각형 2"/>
            <p:cNvSpPr/>
            <p:nvPr/>
          </p:nvSpPr>
          <p:spPr>
            <a:xfrm>
              <a:off x="683568" y="5497538"/>
              <a:ext cx="1800200" cy="432048"/>
            </a:xfrm>
            <a:prstGeom prst="rect">
              <a:avLst/>
            </a:prstGeom>
            <a:solidFill>
              <a:srgbClr val="FCFCC4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683568" y="6093296"/>
              <a:ext cx="1800200" cy="432048"/>
            </a:xfrm>
            <a:prstGeom prst="rect">
              <a:avLst/>
            </a:prstGeom>
            <a:solidFill>
              <a:srgbClr val="FCFCC4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88670" y="5528896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/>
                <a:t>から</a:t>
              </a:r>
              <a:endParaRPr lang="ko-KR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88670" y="6124654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まで</a:t>
              </a:r>
              <a:endParaRPr lang="ko-KR" altLang="en-US" dirty="0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757681" y="5528896"/>
            <a:ext cx="3101246" cy="1027806"/>
            <a:chOff x="683568" y="5497538"/>
            <a:chExt cx="3101246" cy="1027806"/>
          </a:xfrm>
        </p:grpSpPr>
        <p:sp>
          <p:nvSpPr>
            <p:cNvPr id="13" name="직사각형 12"/>
            <p:cNvSpPr/>
            <p:nvPr/>
          </p:nvSpPr>
          <p:spPr>
            <a:xfrm>
              <a:off x="683568" y="5497538"/>
              <a:ext cx="1800200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83568" y="6093296"/>
              <a:ext cx="1800200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88670" y="5528896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/>
                <a:t>から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488670" y="6124654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まで</a:t>
              </a:r>
              <a:endParaRPr lang="ko-KR" alt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403648" y="552889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solidFill>
                  <a:srgbClr val="FF0000"/>
                </a:solidFill>
              </a:rPr>
              <a:t>よこはま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8550" y="612465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solidFill>
                  <a:srgbClr val="FF0000"/>
                </a:solidFill>
              </a:rPr>
              <a:t>とうきょう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57681" y="556025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</a:rPr>
              <a:t>3</a:t>
            </a:r>
            <a:r>
              <a:rPr lang="ko-KR" altLang="en-US" dirty="0" smtClean="0">
                <a:solidFill>
                  <a:srgbClr val="FF0000"/>
                </a:solidFill>
              </a:rPr>
              <a:t>월 </a:t>
            </a:r>
            <a:r>
              <a:rPr lang="en-US" altLang="ko-KR" dirty="0" smtClean="0">
                <a:solidFill>
                  <a:srgbClr val="FF0000"/>
                </a:solidFill>
              </a:rPr>
              <a:t>18</a:t>
            </a:r>
            <a:r>
              <a:rPr lang="ko-KR" altLang="en-US" dirty="0" smtClean="0">
                <a:solidFill>
                  <a:srgbClr val="FF0000"/>
                </a:solidFill>
              </a:rPr>
              <a:t>일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62583" y="615601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월 </a:t>
            </a:r>
            <a:r>
              <a:rPr lang="en-US" altLang="ko-KR" dirty="0" smtClean="0">
                <a:solidFill>
                  <a:srgbClr val="FF0000"/>
                </a:solidFill>
              </a:rPr>
              <a:t>17</a:t>
            </a:r>
            <a:r>
              <a:rPr lang="ko-KR" altLang="en-US" dirty="0" smtClean="0">
                <a:solidFill>
                  <a:srgbClr val="FF0000"/>
                </a:solidFill>
              </a:rPr>
              <a:t>일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29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JR</a:t>
            </a:r>
            <a:r>
              <a:rPr lang="ko-KR" altLang="en-US" sz="1400" dirty="0" smtClean="0"/>
              <a:t>에서 발행한 정기권을 보고 질문에 답해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242" y="2030595"/>
            <a:ext cx="359905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1916832"/>
            <a:ext cx="4968552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dirty="0" err="1"/>
              <a:t>스이카는</a:t>
            </a:r>
            <a:r>
              <a:rPr lang="ko-KR" altLang="en-US" dirty="0"/>
              <a:t> 일본 철도</a:t>
            </a:r>
            <a:r>
              <a:rPr lang="en-US" altLang="ko-KR" dirty="0"/>
              <a:t>(JR)</a:t>
            </a:r>
            <a:r>
              <a:rPr lang="ko-KR" altLang="en-US" dirty="0"/>
              <a:t>에서 발행하는 </a:t>
            </a:r>
            <a:r>
              <a:rPr lang="en-US" altLang="ko-KR" dirty="0"/>
              <a:t>IC</a:t>
            </a:r>
            <a:r>
              <a:rPr lang="ko-KR" altLang="en-US" dirty="0"/>
              <a:t>카드이며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「</a:t>
            </a:r>
            <a:r>
              <a:rPr lang="en-US" altLang="ko-KR" dirty="0"/>
              <a:t>super urban intelligent card</a:t>
            </a:r>
            <a:r>
              <a:rPr lang="ko-KR" altLang="en-US" dirty="0"/>
              <a:t>」의 약자로 「スイスイ</a:t>
            </a:r>
            <a:r>
              <a:rPr lang="en-US" altLang="ko-KR" dirty="0"/>
              <a:t>((</a:t>
            </a:r>
            <a:r>
              <a:rPr lang="ko-KR" altLang="en-US" dirty="0" smtClean="0"/>
              <a:t>획획</a:t>
            </a:r>
            <a:r>
              <a:rPr lang="en-US" altLang="ko-KR" dirty="0"/>
              <a:t>) </a:t>
            </a:r>
            <a:r>
              <a:rPr lang="ko-KR" altLang="en-US" dirty="0"/>
              <a:t>갈 수 있는 카드</a:t>
            </a:r>
            <a:r>
              <a:rPr lang="en-US" altLang="ko-KR" dirty="0"/>
              <a:t>)</a:t>
            </a:r>
            <a:r>
              <a:rPr lang="ko-KR" altLang="en-US" dirty="0"/>
              <a:t>」라는 의미가 포함되어 있어요</a:t>
            </a:r>
            <a:r>
              <a:rPr lang="en-US" altLang="ko-KR" dirty="0"/>
              <a:t>. </a:t>
            </a:r>
            <a:r>
              <a:rPr lang="ko-KR" altLang="en-US" dirty="0" smtClean="0"/>
              <a:t>또한 친숙한 </a:t>
            </a:r>
            <a:r>
              <a:rPr lang="ko-KR" altLang="en-US" dirty="0"/>
              <a:t>과일인 수박</a:t>
            </a:r>
            <a:r>
              <a:rPr lang="en-US" altLang="ko-KR" dirty="0"/>
              <a:t>(</a:t>
            </a:r>
            <a:r>
              <a:rPr lang="ko-KR" altLang="en-US" dirty="0"/>
              <a:t>すいか</a:t>
            </a:r>
            <a:r>
              <a:rPr lang="en-US" altLang="ko-KR" dirty="0"/>
              <a:t>)</a:t>
            </a:r>
            <a:r>
              <a:rPr lang="ko-KR" altLang="en-US" dirty="0"/>
              <a:t>과 발음이 같다는 점에서 </a:t>
            </a:r>
            <a:r>
              <a:rPr lang="ko-KR" altLang="en-US" dirty="0" smtClean="0"/>
              <a:t>카드 </a:t>
            </a:r>
            <a:r>
              <a:rPr lang="ko-KR" altLang="en-US" dirty="0"/>
              <a:t>표면의 녹색 디자인은 수박을 이미지화했어요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715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～まで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~</a:t>
            </a:r>
            <a:r>
              <a:rPr lang="ko-KR" altLang="en-US" dirty="0" smtClean="0"/>
              <a:t>까지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733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71" y="4556572"/>
            <a:ext cx="81915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68760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빈칸에 들어갈 말을 보기에서 골라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80590" y="2400953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/>
              <a:t>ラ</a:t>
            </a:r>
            <a:r>
              <a:rPr lang="ja-JP" altLang="en-US" dirty="0"/>
              <a:t>ーメ</a:t>
            </a:r>
            <a:r>
              <a:rPr lang="ja-JP" altLang="en-US" dirty="0" smtClean="0"/>
              <a:t>ンに　する？　それとも </a:t>
            </a:r>
            <a:r>
              <a:rPr lang="ja-JP" altLang="en-US" u="sng" dirty="0" smtClean="0"/>
              <a:t>                                                         </a:t>
            </a:r>
            <a:r>
              <a:rPr lang="en-US" altLang="ja-JP" dirty="0" smtClean="0"/>
              <a:t>?</a:t>
            </a:r>
            <a:r>
              <a:rPr lang="ja-JP" altLang="en-US" dirty="0" smtClean="0"/>
              <a:t> 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0590" y="349171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おんせんに　行きますか</a:t>
            </a:r>
            <a:r>
              <a:rPr lang="ja-JP" altLang="en-US" dirty="0" smtClean="0"/>
              <a:t>？　それとも </a:t>
            </a:r>
            <a:r>
              <a:rPr lang="ja-JP" altLang="en-US" u="sng" dirty="0" smtClean="0"/>
              <a:t>                                               </a:t>
            </a:r>
            <a:r>
              <a:rPr lang="en-US" altLang="ja-JP" dirty="0" smtClean="0"/>
              <a:t>?</a:t>
            </a:r>
            <a:r>
              <a:rPr lang="ja-JP" altLang="en-US" dirty="0" smtClean="0"/>
              <a:t> 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611560" y="4941168"/>
            <a:ext cx="7848872" cy="864096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accent2"/>
                </a:solidFill>
              </a:rPr>
              <a:t>ひこうきに　乗りますか</a:t>
            </a:r>
            <a:r>
              <a:rPr lang="ja-JP" altLang="en-US" dirty="0" smtClean="0">
                <a:solidFill>
                  <a:schemeClr val="tx1"/>
                </a:solidFill>
              </a:rPr>
              <a:t>　　　</a:t>
            </a:r>
            <a:r>
              <a:rPr lang="ja-JP" altLang="en-US" dirty="0" smtClean="0">
                <a:solidFill>
                  <a:srgbClr val="00B050"/>
                </a:solidFill>
              </a:rPr>
              <a:t>山に　行きますか</a:t>
            </a:r>
            <a:r>
              <a:rPr lang="ja-JP" altLang="en-US" dirty="0" smtClean="0">
                <a:solidFill>
                  <a:schemeClr val="tx1"/>
                </a:solidFill>
              </a:rPr>
              <a:t>　　　</a:t>
            </a:r>
            <a:r>
              <a:rPr lang="ja-JP" altLang="en-US" dirty="0" smtClean="0">
                <a:solidFill>
                  <a:schemeClr val="accent6"/>
                </a:solidFill>
              </a:rPr>
              <a:t>うどんに　する</a:t>
            </a:r>
            <a:endParaRPr lang="ko-KR" alt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234888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うどんに　する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6016" y="34290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山に　行きますか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30240" y="339168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15" name="TextBox 14"/>
          <p:cNvSpPr txBox="1"/>
          <p:nvPr/>
        </p:nvSpPr>
        <p:spPr>
          <a:xfrm>
            <a:off x="2583154" y="508218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chemeClr val="accent2"/>
                </a:solidFill>
              </a:rPr>
              <a:t>の</a:t>
            </a:r>
            <a:endParaRPr lang="ko-KR" altLang="en-US" sz="700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50692" y="508218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rgbClr val="00B050"/>
                </a:solidFill>
              </a:rPr>
              <a:t>やま</a:t>
            </a:r>
            <a:endParaRPr lang="ko-KR" altLang="en-US" sz="700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68841" y="5082183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>
                <a:solidFill>
                  <a:srgbClr val="00B050"/>
                </a:solidFill>
              </a:rPr>
              <a:t>い</a:t>
            </a:r>
            <a:endParaRPr lang="ko-KR" altLang="en-US" sz="7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44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127" y="1994411"/>
            <a:ext cx="819150" cy="419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대화문의 빈칸에 들어갈 알맞은 표현을 보기에서 골라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6084168" y="2379007"/>
            <a:ext cx="2664296" cy="3058840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　おかげさまで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　お</a:t>
            </a:r>
            <a:r>
              <a:rPr lang="ja-JP" altLang="en-US" dirty="0">
                <a:solidFill>
                  <a:schemeClr val="tx1"/>
                </a:solidFill>
              </a:rPr>
              <a:t>せわ</a:t>
            </a:r>
            <a:r>
              <a:rPr lang="ja-JP" altLang="en-US" dirty="0" smtClean="0">
                <a:solidFill>
                  <a:schemeClr val="tx1"/>
                </a:solidFill>
              </a:rPr>
              <a:t>に　なります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　お</a:t>
            </a:r>
            <a:r>
              <a:rPr lang="ja-JP" altLang="en-US" dirty="0">
                <a:solidFill>
                  <a:schemeClr val="tx1"/>
                </a:solidFill>
              </a:rPr>
              <a:t>ひさしぶ</a:t>
            </a:r>
            <a:r>
              <a:rPr lang="ja-JP" altLang="en-US" dirty="0" smtClean="0">
                <a:solidFill>
                  <a:schemeClr val="tx1"/>
                </a:solidFill>
              </a:rPr>
              <a:t>り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5536" y="2413511"/>
            <a:ext cx="5328592" cy="3024336"/>
          </a:xfrm>
          <a:prstGeom prst="round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きむ</a:t>
            </a:r>
            <a:r>
              <a:rPr lang="ja-JP" altLang="en-US" dirty="0" smtClean="0">
                <a:solidFill>
                  <a:schemeClr val="tx1"/>
                </a:solidFill>
              </a:rPr>
              <a:t>ら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さとうさん！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です。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お元気ですか。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さと</a:t>
            </a:r>
            <a:r>
              <a:rPr lang="ja-JP" altLang="en-US" dirty="0" smtClean="0">
                <a:solidFill>
                  <a:schemeClr val="tx1"/>
                </a:solidFill>
              </a:rPr>
              <a:t>う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はい、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　　　　　　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また、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　　　　　　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きむ</a:t>
            </a:r>
            <a:r>
              <a:rPr lang="ja-JP" altLang="en-US" dirty="0" smtClean="0">
                <a:solidFill>
                  <a:schemeClr val="tx1"/>
                </a:solidFill>
              </a:rPr>
              <a:t>ら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こちらこそ　よろしく　おねがいします。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263691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おひさしぶり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5776" y="3741013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おかげさまで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429309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おせわに　なります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0558" y="3140968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げ</a:t>
            </a:r>
            <a:r>
              <a:rPr lang="ja-JP" altLang="en-US" sz="700" dirty="0" smtClean="0"/>
              <a:t>ん　き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22685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1268760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주어진 단어를 한자 또는 히라가나로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80590" y="213285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➊</a:t>
            </a:r>
            <a:r>
              <a:rPr lang="ko-KR" altLang="en-US" dirty="0" smtClean="0">
                <a:latin typeface="ＭＳ Ｐゴシック"/>
              </a:rPr>
              <a:t> 한자를 따라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0590" y="4293096"/>
            <a:ext cx="8023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한자를 히라가나로 바꾸어 써 봅시다</a:t>
            </a:r>
            <a:r>
              <a:rPr lang="en-US" altLang="ko-KR" dirty="0" smtClean="0">
                <a:latin typeface="ＭＳ Ｐゴシック"/>
              </a:rPr>
              <a:t>.</a:t>
            </a:r>
            <a:endParaRPr lang="ko-KR" altLang="en-US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971600" y="2924944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 smtClean="0">
                <a:solidFill>
                  <a:schemeClr val="tx1"/>
                </a:solidFill>
              </a:rPr>
              <a:t>元気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971600" y="5013176"/>
            <a:ext cx="151216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000" dirty="0" smtClean="0">
                <a:solidFill>
                  <a:schemeClr val="tx1"/>
                </a:solidFill>
              </a:rPr>
              <a:t>花見</a:t>
            </a:r>
            <a:endParaRPr lang="ko-KR" altLang="en-US" sz="3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518" y="306896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dirty="0" smtClean="0"/>
              <a:t>げん　　き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2771800" y="3152001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solidFill>
                  <a:schemeClr val="bg1">
                    <a:lumMod val="65000"/>
                  </a:schemeClr>
                </a:solidFill>
              </a:rPr>
              <a:t>元気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771800" y="5240233"/>
            <a:ext cx="130195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>
                    <a:lumMod val="65000"/>
                  </a:schemeClr>
                </a:solidFill>
              </a:rPr>
              <a:t>はなみ</a:t>
            </a:r>
            <a:endParaRPr lang="ko-KR" alt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～に　する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おんせん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980727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~(</a:t>
            </a:r>
            <a:r>
              <a:rPr lang="ko-KR" altLang="en-US" dirty="0" err="1" smtClean="0"/>
              <a:t>으</a:t>
            </a:r>
            <a:r>
              <a:rPr lang="en-US" altLang="ko-KR" dirty="0" smtClean="0"/>
              <a:t>)</a:t>
            </a:r>
            <a:r>
              <a:rPr lang="ko-KR" altLang="en-US" dirty="0" smtClean="0"/>
              <a:t>로 하다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온천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531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376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ひさしぶり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元気だ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おかげさまで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おせわになります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716016" y="980727"/>
            <a:ext cx="24482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오랜만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잘 지내다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건강하다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덕분에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신세 지겠습니다</a:t>
            </a:r>
            <a:endParaRPr lang="en-US" altLang="ja-JP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03820" y="1412776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げん　き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9574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1364118" cy="648072"/>
            <a:chOff x="323528" y="1484784"/>
            <a:chExt cx="1364118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한</a:t>
              </a:r>
              <a:r>
                <a:rPr lang="ko-KR" altLang="en-US" dirty="0"/>
                <a:t>자</a:t>
              </a:r>
              <a:endParaRPr lang="en-US" altLang="ko-KR" dirty="0" smtClean="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495053" y="2780928"/>
            <a:ext cx="8352928" cy="29523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351037" y="3212976"/>
            <a:ext cx="2088232" cy="2088232"/>
          </a:xfrm>
          <a:prstGeom prst="roundRect">
            <a:avLst/>
          </a:prstGeom>
          <a:solidFill>
            <a:srgbClr val="FCFCC4"/>
          </a:solidFill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0" dirty="0" smtClean="0">
                <a:solidFill>
                  <a:schemeClr val="tx1"/>
                </a:solidFill>
              </a:rPr>
              <a:t>見</a:t>
            </a:r>
            <a:endParaRPr lang="ko-KR" altLang="en-US" sz="100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536406" y="3212976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4"/>
                </a:solidFill>
              </a:rPr>
              <a:t>[</a:t>
            </a:r>
            <a:r>
              <a:rPr lang="ko-KR" altLang="en-US" dirty="0" smtClean="0">
                <a:solidFill>
                  <a:schemeClr val="accent4"/>
                </a:solidFill>
              </a:rPr>
              <a:t>훈</a:t>
            </a:r>
            <a:r>
              <a:rPr lang="en-US" altLang="ko-KR" dirty="0" smtClean="0">
                <a:solidFill>
                  <a:schemeClr val="accent4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み</a:t>
            </a:r>
            <a:r>
              <a:rPr lang="en-US" altLang="ja-JP" dirty="0" smtClean="0">
                <a:solidFill>
                  <a:schemeClr val="tx1"/>
                </a:solidFill>
              </a:rPr>
              <a:t>(</a:t>
            </a:r>
            <a:r>
              <a:rPr lang="ja-JP" altLang="en-US" dirty="0" smtClean="0">
                <a:solidFill>
                  <a:schemeClr val="tx1"/>
                </a:solidFill>
              </a:rPr>
              <a:t>み</a:t>
            </a:r>
            <a:r>
              <a:rPr lang="en-US" altLang="ja-JP" dirty="0" smtClean="0">
                <a:solidFill>
                  <a:schemeClr val="tx1"/>
                </a:solidFill>
              </a:rPr>
              <a:t>)	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花見</a:t>
            </a:r>
            <a:r>
              <a:rPr lang="ko-KR" altLang="en-US" dirty="0" smtClean="0">
                <a:solidFill>
                  <a:schemeClr val="tx1"/>
                </a:solidFill>
              </a:rPr>
              <a:t> 꽃구경 </a:t>
            </a:r>
            <a:r>
              <a:rPr lang="en-US" altLang="ko-KR" dirty="0" smtClean="0">
                <a:solidFill>
                  <a:schemeClr val="tx1"/>
                </a:solidFill>
              </a:rPr>
              <a:t>/ </a:t>
            </a:r>
            <a:r>
              <a:rPr lang="ja-JP" altLang="en-US" dirty="0" smtClean="0">
                <a:solidFill>
                  <a:schemeClr val="tx1"/>
                </a:solidFill>
              </a:rPr>
              <a:t>見る</a:t>
            </a:r>
            <a:r>
              <a:rPr lang="ko-KR" altLang="en-US" dirty="0" smtClean="0">
                <a:solidFill>
                  <a:schemeClr val="tx1"/>
                </a:solidFill>
              </a:rPr>
              <a:t> 보다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36406" y="4365104"/>
            <a:ext cx="621205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accent3"/>
                </a:solidFill>
              </a:rPr>
              <a:t>[</a:t>
            </a:r>
            <a:r>
              <a:rPr lang="ko-KR" altLang="en-US" dirty="0" smtClean="0">
                <a:solidFill>
                  <a:schemeClr val="accent3"/>
                </a:solidFill>
              </a:rPr>
              <a:t>음</a:t>
            </a:r>
            <a:r>
              <a:rPr lang="en-US" altLang="ko-KR" dirty="0" smtClean="0">
                <a:solidFill>
                  <a:schemeClr val="accent3"/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>
                <a:solidFill>
                  <a:schemeClr val="tx1"/>
                </a:solidFill>
              </a:rPr>
              <a:t>け</a:t>
            </a:r>
            <a:r>
              <a:rPr lang="ja-JP" altLang="en-US" dirty="0" smtClean="0">
                <a:solidFill>
                  <a:schemeClr val="tx1"/>
                </a:solidFill>
              </a:rPr>
              <a:t>ん</a:t>
            </a:r>
            <a:r>
              <a:rPr lang="en-US" altLang="ja-JP" dirty="0" smtClean="0">
                <a:solidFill>
                  <a:schemeClr val="tx1"/>
                </a:solidFill>
              </a:rPr>
              <a:t>	</a:t>
            </a:r>
            <a:r>
              <a:rPr lang="en-US" altLang="ja-JP" dirty="0">
                <a:solidFill>
                  <a:schemeClr val="tx1"/>
                </a:solidFill>
              </a:rPr>
              <a:t>		</a:t>
            </a:r>
            <a:r>
              <a:rPr lang="en-US" altLang="ja-JP" dirty="0" smtClean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bg2">
                    <a:lumMod val="25000"/>
                  </a:schemeClr>
                </a:solidFill>
              </a:rPr>
              <a:t>예</a:t>
            </a:r>
            <a:r>
              <a:rPr lang="en-US" altLang="ko-KR" dirty="0" smtClean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見学</a:t>
            </a:r>
            <a:r>
              <a:rPr lang="ko-KR" altLang="en-US" dirty="0" smtClean="0">
                <a:solidFill>
                  <a:schemeClr val="tx1"/>
                </a:solidFill>
              </a:rPr>
              <a:t> 견</a:t>
            </a:r>
            <a:r>
              <a:rPr lang="ko-KR" altLang="en-US" dirty="0">
                <a:solidFill>
                  <a:schemeClr val="tx1"/>
                </a:solidFill>
              </a:rPr>
              <a:t>학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9136" y="3390213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は</a:t>
            </a:r>
            <a:r>
              <a:rPr lang="ja-JP" altLang="en-US" sz="700" dirty="0" smtClean="0"/>
              <a:t>な　　み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7316930" y="3390213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み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5807762" y="4526372"/>
            <a:ext cx="5760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げん　がく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833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323528" y="1484784"/>
            <a:ext cx="4244715" cy="648072"/>
            <a:chOff x="323528" y="1484784"/>
            <a:chExt cx="4244715" cy="648072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323528" y="1484784"/>
              <a:ext cx="648072" cy="648072"/>
            </a:xfrm>
            <a:prstGeom prst="roundRect">
              <a:avLst/>
            </a:prstGeom>
            <a:solidFill>
              <a:srgbClr val="35B1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02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41315" y="1624154"/>
              <a:ext cx="35269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동사의 </a:t>
              </a:r>
              <a:r>
                <a:rPr lang="ja-JP" altLang="en-US" dirty="0" smtClean="0"/>
                <a:t>て</a:t>
              </a:r>
              <a:r>
                <a:rPr lang="ko-KR" altLang="en-US" dirty="0" smtClean="0"/>
                <a:t>형 </a:t>
              </a:r>
              <a:r>
                <a:rPr lang="en-US" altLang="ko-KR" dirty="0" smtClean="0"/>
                <a:t>(~</a:t>
              </a:r>
              <a:r>
                <a:rPr lang="ko-KR" altLang="en-US" dirty="0" smtClean="0"/>
                <a:t>하고</a:t>
              </a:r>
              <a:r>
                <a:rPr lang="en-US" altLang="ko-KR" dirty="0" smtClean="0"/>
                <a:t>, ~</a:t>
              </a:r>
              <a:r>
                <a:rPr lang="ko-KR" altLang="en-US" dirty="0" smtClean="0"/>
                <a:t>해서</a:t>
              </a:r>
              <a:r>
                <a:rPr lang="en-US" altLang="ko-KR" dirty="0" smtClean="0"/>
                <a:t>, ~</a:t>
              </a:r>
              <a:r>
                <a:rPr lang="ko-KR" altLang="en-US" dirty="0" smtClean="0"/>
                <a:t>해</a:t>
              </a:r>
              <a:r>
                <a:rPr lang="en-US" altLang="ko-KR" dirty="0" smtClean="0"/>
                <a:t>)</a:t>
              </a:r>
            </a:p>
          </p:txBody>
        </p:sp>
      </p:grp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222632"/>
              </p:ext>
            </p:extLst>
          </p:nvPr>
        </p:nvGraphicFramePr>
        <p:xfrm>
          <a:off x="323528" y="2348880"/>
          <a:ext cx="8424936" cy="407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2772308"/>
                <a:gridCol w="2106234"/>
                <a:gridCol w="2106234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동사 종류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활용 방법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기본형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CBBC"/>
                    </a:solidFill>
                  </a:tcPr>
                </a:tc>
              </a:tr>
              <a:tr h="370840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会う </a:t>
                      </a:r>
                      <a:r>
                        <a:rPr lang="ko-KR" altLang="en-US" dirty="0" smtClean="0"/>
                        <a:t>만나다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会って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～う・つ・る → ～って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よむ </a:t>
                      </a:r>
                      <a:r>
                        <a:rPr lang="ko-KR" altLang="en-US" dirty="0" smtClean="0"/>
                        <a:t>읽다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よんで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～む・ぬ・ぶ → ～んで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聞く </a:t>
                      </a:r>
                      <a:r>
                        <a:rPr lang="ko-KR" altLang="en-US" dirty="0" smtClean="0"/>
                        <a:t>듣다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聞いて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～く・ぐ → ～いて・いで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およぐ </a:t>
                      </a:r>
                      <a:r>
                        <a:rPr lang="ko-KR" altLang="en-US" dirty="0" smtClean="0"/>
                        <a:t>헤엄치다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およいで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～す → ～して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話す </a:t>
                      </a:r>
                      <a:r>
                        <a:rPr lang="ko-KR" altLang="en-US" dirty="0" smtClean="0"/>
                        <a:t>말하다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話して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dirty="0" smtClean="0"/>
                        <a:t> *</a:t>
                      </a:r>
                      <a:r>
                        <a:rPr lang="ko-KR" altLang="en-US" dirty="0" smtClean="0"/>
                        <a:t>예외 </a:t>
                      </a:r>
                      <a:r>
                        <a:rPr lang="en-US" altLang="ko-KR" dirty="0" smtClean="0"/>
                        <a:t>: </a:t>
                      </a:r>
                      <a:r>
                        <a:rPr lang="ja-JP" altLang="en-US" dirty="0" smtClean="0"/>
                        <a:t>行く </a:t>
                      </a:r>
                      <a:r>
                        <a:rPr lang="ko-KR" altLang="en-US" dirty="0" smtClean="0"/>
                        <a:t>가다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行って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ja-JP" altLang="en-US" dirty="0" smtClean="0"/>
                        <a:t>～る → ～て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見る </a:t>
                      </a:r>
                      <a:r>
                        <a:rPr lang="ko-KR" altLang="en-US" dirty="0" smtClean="0"/>
                        <a:t>보다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見て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食べる </a:t>
                      </a:r>
                      <a:r>
                        <a:rPr lang="ko-KR" altLang="en-US" dirty="0" smtClean="0"/>
                        <a:t>먹다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食べて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그룹 동사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불규칙 활용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する </a:t>
                      </a:r>
                      <a:r>
                        <a:rPr lang="ko-KR" altLang="en-US" dirty="0" smtClean="0"/>
                        <a:t>하다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して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来る </a:t>
                      </a:r>
                      <a:r>
                        <a:rPr lang="ko-KR" altLang="en-US" dirty="0" smtClean="0"/>
                        <a:t>오다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ja-JP" altLang="en-US" dirty="0" smtClean="0"/>
                        <a:t> 来て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8640960" cy="1571402"/>
            <a:chOff x="323528" y="1484784"/>
            <a:chExt cx="8640960" cy="1571402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4855458" cy="648072"/>
              <a:chOff x="323528" y="1484784"/>
              <a:chExt cx="4855458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03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41376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～より　～の　ほうが～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보다 </a:t>
                </a:r>
                <a:r>
                  <a:rPr lang="en-US" altLang="ko-KR" dirty="0" smtClean="0"/>
                  <a:t>~</a:t>
                </a:r>
                <a:r>
                  <a:rPr lang="ko-KR" altLang="en-US" dirty="0" smtClean="0"/>
                  <a:t>쪽이 </a:t>
                </a:r>
                <a:r>
                  <a:rPr lang="en-US" altLang="ko-KR" dirty="0" smtClean="0"/>
                  <a:t>~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3528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モノレール</a:t>
              </a:r>
              <a:r>
                <a:rPr lang="ja-JP" altLang="en-US" dirty="0">
                  <a:solidFill>
                    <a:schemeClr val="accent6"/>
                  </a:solidFill>
                </a:rPr>
                <a:t>よ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り</a:t>
              </a:r>
              <a:r>
                <a:rPr lang="ja-JP" altLang="en-US" dirty="0" smtClean="0"/>
                <a:t>　でんしゃ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の　ほうが</a:t>
              </a:r>
              <a:r>
                <a:rPr lang="ja-JP" altLang="en-US" dirty="0" smtClean="0"/>
                <a:t>　べんりです。</a:t>
              </a:r>
              <a:endParaRPr lang="en-US" altLang="ja-JP" dirty="0" smtClean="0"/>
            </a:p>
            <a:p>
              <a:pPr>
                <a:lnSpc>
                  <a:spcPct val="150000"/>
                </a:lnSpc>
              </a:pPr>
              <a:r>
                <a:rPr lang="ko-KR" altLang="en-US" dirty="0" smtClean="0"/>
                <a:t>모노레일보다 전철 쪽이 편리 합니다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323528" y="4162687"/>
            <a:ext cx="8640960" cy="1571402"/>
            <a:chOff x="323528" y="1484784"/>
            <a:chExt cx="8640960" cy="1571402"/>
          </a:xfrm>
        </p:grpSpPr>
        <p:grpSp>
          <p:nvGrpSpPr>
            <p:cNvPr id="8" name="그룹 7"/>
            <p:cNvGrpSpPr/>
            <p:nvPr/>
          </p:nvGrpSpPr>
          <p:grpSpPr>
            <a:xfrm>
              <a:off x="323528" y="1484784"/>
              <a:ext cx="5208119" cy="648072"/>
              <a:chOff x="323528" y="1484784"/>
              <a:chExt cx="5208119" cy="648072"/>
            </a:xfrm>
          </p:grpSpPr>
          <p:sp>
            <p:nvSpPr>
              <p:cNvPr id="10" name="모서리가 둥근 직사각형 9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04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041315" y="1624154"/>
                <a:ext cx="44903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～た　ことが　あります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한 적이 있습니다</a:t>
                </a:r>
                <a:r>
                  <a:rPr lang="en-US" altLang="ko-KR" dirty="0" smtClean="0"/>
                  <a:t>.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23528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日本に　行っ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た　ことが　あります</a:t>
              </a:r>
              <a:r>
                <a:rPr lang="ja-JP" altLang="en-US" dirty="0" smtClean="0"/>
                <a:t>。</a:t>
              </a:r>
              <a:r>
                <a:rPr lang="ja-JP" altLang="en-US" dirty="0"/>
                <a:t>　</a:t>
              </a:r>
              <a:r>
                <a:rPr lang="ko-KR" altLang="en-US" dirty="0" smtClean="0"/>
                <a:t>일본에 간 적이 있습니다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4162" y="4796838"/>
            <a:ext cx="5349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</a:t>
            </a:r>
            <a:r>
              <a:rPr lang="ko-KR" altLang="en-US" sz="700" dirty="0" smtClean="0"/>
              <a:t> </a:t>
            </a:r>
            <a:r>
              <a:rPr lang="ja-JP" altLang="en-US" sz="700" dirty="0" smtClean="0"/>
              <a:t>ほん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1245962" y="4796838"/>
            <a:ext cx="5349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076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23528" y="1818399"/>
            <a:ext cx="8640960" cy="1571402"/>
            <a:chOff x="323528" y="1484784"/>
            <a:chExt cx="8640960" cy="1571402"/>
          </a:xfrm>
        </p:grpSpPr>
        <p:grpSp>
          <p:nvGrpSpPr>
            <p:cNvPr id="4" name="그룹 3"/>
            <p:cNvGrpSpPr/>
            <p:nvPr/>
          </p:nvGrpSpPr>
          <p:grpSpPr>
            <a:xfrm>
              <a:off x="323528" y="1484784"/>
              <a:ext cx="3791064" cy="648072"/>
              <a:chOff x="323528" y="1484784"/>
              <a:chExt cx="3791064" cy="648072"/>
            </a:xfrm>
          </p:grpSpPr>
          <p:sp>
            <p:nvSpPr>
              <p:cNvPr id="2" name="모서리가 둥근 직사각형 1"/>
              <p:cNvSpPr/>
              <p:nvPr/>
            </p:nvSpPr>
            <p:spPr>
              <a:xfrm>
                <a:off x="323528" y="1484784"/>
                <a:ext cx="648072" cy="648072"/>
              </a:xfrm>
              <a:prstGeom prst="roundRect">
                <a:avLst/>
              </a:prstGeom>
              <a:solidFill>
                <a:srgbClr val="35B1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05</a:t>
                </a: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041315" y="1624154"/>
                <a:ext cx="30732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dirty="0" smtClean="0"/>
                  <a:t>～て　みたい　</a:t>
                </a:r>
                <a:r>
                  <a:rPr lang="en-US" altLang="ja-JP" dirty="0" smtClean="0"/>
                  <a:t>~</a:t>
                </a:r>
                <a:r>
                  <a:rPr lang="ko-KR" altLang="en-US" dirty="0" smtClean="0"/>
                  <a:t>해 보고 싶다</a:t>
                </a:r>
                <a:endParaRPr lang="en-US" altLang="ko-KR" dirty="0" smtClean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3528" y="2132856"/>
              <a:ext cx="8640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dirty="0" smtClean="0"/>
                <a:t>おこのみやきを　食べ</a:t>
              </a:r>
              <a:r>
                <a:rPr lang="ja-JP" altLang="en-US" dirty="0" smtClean="0">
                  <a:solidFill>
                    <a:schemeClr val="accent6"/>
                  </a:solidFill>
                </a:rPr>
                <a:t>て　みたい</a:t>
              </a:r>
              <a:r>
                <a:rPr lang="ja-JP" altLang="en-US" dirty="0" smtClean="0"/>
                <a:t>です。　</a:t>
              </a:r>
              <a:r>
                <a:rPr lang="ko-KR" altLang="en-US" dirty="0" err="1" smtClean="0"/>
                <a:t>오코노미야키를</a:t>
              </a:r>
              <a:r>
                <a:rPr lang="ko-KR" altLang="en-US" dirty="0" smtClean="0"/>
                <a:t> 먹어 보고 싶습니다</a:t>
              </a:r>
              <a:r>
                <a:rPr lang="en-US" altLang="ko-KR" dirty="0" smtClean="0"/>
                <a:t>.	</a:t>
              </a:r>
              <a:r>
                <a:rPr lang="en-US" altLang="ko-KR" dirty="0" smtClean="0">
                  <a:solidFill>
                    <a:schemeClr val="accent3">
                      <a:lumMod val="75000"/>
                    </a:schemeClr>
                  </a:solidFill>
                </a:rPr>
                <a:t>			</a:t>
              </a:r>
              <a:endParaRPr lang="en-US" altLang="ko-KR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23629" y="2436857"/>
            <a:ext cx="5349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42167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자기소개 하기</a:t>
            </a:r>
            <a:endParaRPr lang="ko-KR" alt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112774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명함으로 자기소개 하기 활동을 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6146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844823"/>
            <a:ext cx="3713912" cy="215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모서리가 둥근 사각형 설명선 4"/>
          <p:cNvSpPr/>
          <p:nvPr/>
        </p:nvSpPr>
        <p:spPr>
          <a:xfrm>
            <a:off x="719572" y="1844824"/>
            <a:ext cx="3600400" cy="1944216"/>
          </a:xfrm>
          <a:prstGeom prst="wedgeRoundRectCallout">
            <a:avLst>
              <a:gd name="adj1" fmla="val 36470"/>
              <a:gd name="adj2" fmla="val 60246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자신의 이름이 적힌 명함을 가지고 </a:t>
            </a:r>
            <a:r>
              <a:rPr lang="ko-KR" altLang="en-US" dirty="0" smtClean="0">
                <a:solidFill>
                  <a:schemeClr val="tx1"/>
                </a:solidFill>
              </a:rPr>
              <a:t>상대에게 </a:t>
            </a:r>
            <a:r>
              <a:rPr lang="ko-KR" altLang="en-US" dirty="0">
                <a:solidFill>
                  <a:schemeClr val="tx1"/>
                </a:solidFill>
              </a:rPr>
              <a:t>자기소개를 일본어로 하고 </a:t>
            </a:r>
            <a:r>
              <a:rPr lang="en-US" altLang="ko-KR" dirty="0">
                <a:solidFill>
                  <a:schemeClr val="tx1"/>
                </a:solidFill>
              </a:rPr>
              <a:t>5</a:t>
            </a:r>
            <a:r>
              <a:rPr lang="ko-KR" altLang="en-US" dirty="0">
                <a:solidFill>
                  <a:schemeClr val="tx1"/>
                </a:solidFill>
              </a:rPr>
              <a:t>명의 </a:t>
            </a:r>
            <a:r>
              <a:rPr lang="ko-KR" altLang="en-US" dirty="0" smtClean="0">
                <a:solidFill>
                  <a:schemeClr val="tx1"/>
                </a:solidFill>
              </a:rPr>
              <a:t>이름을 </a:t>
            </a:r>
            <a:r>
              <a:rPr lang="ko-KR" altLang="en-US" dirty="0">
                <a:solidFill>
                  <a:schemeClr val="tx1"/>
                </a:solidFill>
              </a:rPr>
              <a:t>가장 먼저 적어온 학생이 이깁니다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자기소개 하기</a:t>
            </a:r>
            <a:endParaRPr lang="ko-KR" alt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112774"/>
            <a:ext cx="84249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accent2"/>
                </a:solidFill>
                <a:latin typeface="ＭＳ Ｐゴシック"/>
              </a:rPr>
              <a:t>➊</a:t>
            </a:r>
            <a:r>
              <a:rPr lang="ko-KR" altLang="en-US" sz="1400" dirty="0" smtClean="0">
                <a:solidFill>
                  <a:srgbClr val="9BBB59">
                    <a:lumMod val="75000"/>
                  </a:srgbClr>
                </a:solidFill>
              </a:rPr>
              <a:t> </a:t>
            </a:r>
            <a:r>
              <a:rPr lang="ko-KR" altLang="en-US" sz="1400" dirty="0" smtClean="0">
                <a:latin typeface="+mj-lt"/>
              </a:rPr>
              <a:t>일본인의 명함 예시를 참고하여 명함 크기의 종이</a:t>
            </a:r>
            <a:r>
              <a:rPr lang="en-US" altLang="ko-KR" sz="1400" dirty="0" smtClean="0">
                <a:latin typeface="+mj-lt"/>
              </a:rPr>
              <a:t>(</a:t>
            </a:r>
            <a:r>
              <a:rPr lang="ko-KR" altLang="en-US" sz="1400" dirty="0" smtClean="0">
                <a:latin typeface="+mj-lt"/>
              </a:rPr>
              <a:t>활동 자료 </a:t>
            </a:r>
            <a:r>
              <a:rPr lang="en-US" altLang="ko-KR" sz="1400" dirty="0" smtClean="0">
                <a:latin typeface="+mj-lt"/>
              </a:rPr>
              <a:t>165</a:t>
            </a:r>
            <a:r>
              <a:rPr lang="ko-KR" altLang="en-US" sz="1400" dirty="0" smtClean="0">
                <a:latin typeface="+mj-lt"/>
              </a:rPr>
              <a:t>쪽</a:t>
            </a:r>
            <a:r>
              <a:rPr lang="en-US" altLang="ko-KR" sz="1400" dirty="0" smtClean="0">
                <a:latin typeface="+mj-lt"/>
              </a:rPr>
              <a:t>)</a:t>
            </a:r>
            <a:r>
              <a:rPr lang="ko-KR" altLang="en-US" sz="1400" dirty="0" smtClean="0">
                <a:latin typeface="+mj-lt"/>
              </a:rPr>
              <a:t>에 자신의 이름과 학교명</a:t>
            </a:r>
            <a:r>
              <a:rPr lang="en-US" altLang="ko-KR" sz="1400" dirty="0" smtClean="0">
                <a:latin typeface="+mj-lt"/>
              </a:rPr>
              <a:t>, </a:t>
            </a:r>
            <a:r>
              <a:rPr lang="ko-KR" altLang="en-US" sz="1400" dirty="0" smtClean="0">
                <a:latin typeface="+mj-lt"/>
              </a:rPr>
              <a:t>학년 등을 적습니다</a:t>
            </a:r>
            <a:r>
              <a:rPr lang="en-US" altLang="ko-KR" sz="1400" dirty="0" smtClean="0">
                <a:latin typeface="+mj-lt"/>
              </a:rPr>
              <a:t>.</a:t>
            </a:r>
          </a:p>
          <a:p>
            <a:pPr lvl="0">
              <a:lnSpc>
                <a:spcPct val="150000"/>
              </a:lnSpc>
            </a:pPr>
            <a:endParaRPr lang="en-US" altLang="ko-KR" sz="1400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accent2"/>
                </a:solidFill>
                <a:latin typeface="ＭＳ Ｐゴシック"/>
              </a:rPr>
              <a:t>➋</a:t>
            </a:r>
            <a:r>
              <a:rPr lang="ko-KR" altLang="en-US" sz="1400" dirty="0" smtClean="0">
                <a:solidFill>
                  <a:srgbClr val="9BBB59">
                    <a:lumMod val="75000"/>
                  </a:srgbClr>
                </a:solidFill>
              </a:rPr>
              <a:t> </a:t>
            </a:r>
            <a:r>
              <a:rPr lang="ko-KR" altLang="en-US" sz="1400" dirty="0" smtClean="0"/>
              <a:t>서명을 받고자 하는 상대에게 일본어로 아래와 같이 자기소개를 합니다</a:t>
            </a:r>
            <a:r>
              <a:rPr lang="en-US" altLang="ko-KR" sz="14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 smtClean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 smtClean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 smtClean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accent2"/>
                </a:solidFill>
                <a:latin typeface="ＭＳ Ｐゴシック"/>
              </a:rPr>
              <a:t>➌</a:t>
            </a:r>
            <a:r>
              <a:rPr lang="ko-KR" altLang="en-US" sz="1400" dirty="0" smtClean="0">
                <a:solidFill>
                  <a:srgbClr val="9BBB59">
                    <a:lumMod val="75000"/>
                  </a:srgbClr>
                </a:solidFill>
              </a:rPr>
              <a:t> </a:t>
            </a:r>
            <a:r>
              <a:rPr lang="ko-KR" altLang="en-US" sz="1400" dirty="0" smtClean="0"/>
              <a:t>자기소개가 끝나면 별도로 준비한 종이에 서명을 받은 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서명을 해 준 사람의 이름을 한글과 </a:t>
            </a:r>
            <a:r>
              <a:rPr lang="ko-KR" altLang="en-US" sz="1400" dirty="0" err="1" smtClean="0"/>
              <a:t>가타카나로</a:t>
            </a:r>
            <a:r>
              <a:rPr lang="ko-KR" altLang="en-US" sz="1400" dirty="0" smtClean="0"/>
              <a:t> 적습니다</a:t>
            </a:r>
            <a:r>
              <a:rPr lang="en-US" altLang="ko-KR" sz="1400" dirty="0" smtClean="0"/>
              <a:t>.</a:t>
            </a:r>
            <a:endParaRPr lang="en-US" altLang="ko-KR" sz="1400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683568" y="2780928"/>
            <a:ext cx="7776864" cy="1944216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20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A : </a:t>
            </a:r>
            <a:r>
              <a:rPr lang="ja-JP" altLang="en-US" dirty="0" smtClean="0">
                <a:solidFill>
                  <a:schemeClr val="tx1"/>
                </a:solidFill>
              </a:rPr>
              <a:t>はじめまして。わたしは　〇〇〇です。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　　〇〇こうこうの　○ねんせいです。どうぞ　よろしく。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n-US" altLang="ja-JP" dirty="0" smtClean="0">
                <a:solidFill>
                  <a:schemeClr val="tx1"/>
                </a:solidFill>
              </a:rPr>
              <a:t>B : </a:t>
            </a:r>
            <a:r>
              <a:rPr lang="ja-JP" altLang="en-US" dirty="0" smtClean="0">
                <a:solidFill>
                  <a:schemeClr val="tx1"/>
                </a:solidFill>
              </a:rPr>
              <a:t>わたしは　〇〇○です。こちらこそ　よろしく。</a:t>
            </a:r>
            <a:r>
              <a:rPr lang="ja-JP" altLang="en-US" dirty="0">
                <a:solidFill>
                  <a:schemeClr val="tx1"/>
                </a:solidFill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</a:rPr>
              <a:t>　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80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6632"/>
            <a:ext cx="63367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4"/>
                </a:solidFill>
              </a:rPr>
              <a:t>일본의 교통문화</a:t>
            </a:r>
            <a:endParaRPr lang="en-US" altLang="ko-KR" dirty="0" smtClean="0">
              <a:solidFill>
                <a:schemeClr val="accent4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400" dirty="0"/>
              <a:t>일본은 자동차가 좌측통행을 하므로 운전석은 오른쪽에 있다</a:t>
            </a:r>
            <a:r>
              <a:rPr lang="en-US" altLang="ko-KR" sz="1400" dirty="0"/>
              <a:t>. </a:t>
            </a:r>
            <a:r>
              <a:rPr lang="ko-KR" altLang="en-US" sz="1400" dirty="0" smtClean="0"/>
              <a:t>택시는 </a:t>
            </a:r>
            <a:r>
              <a:rPr lang="ko-KR" altLang="en-US" sz="1400" dirty="0"/>
              <a:t>왼쪽 뒷좌석으로 </a:t>
            </a:r>
            <a:r>
              <a:rPr lang="ko-KR" altLang="en-US" sz="1400" dirty="0" err="1"/>
              <a:t>승하차하며</a:t>
            </a:r>
            <a:r>
              <a:rPr lang="ko-KR" altLang="en-US" sz="1400" dirty="0"/>
              <a:t> 대개 운전기사가 자동으로 </a:t>
            </a:r>
            <a:r>
              <a:rPr lang="ko-KR" altLang="en-US" sz="1400" dirty="0" smtClean="0"/>
              <a:t>문을 열고 </a:t>
            </a:r>
            <a:r>
              <a:rPr lang="ko-KR" altLang="en-US" sz="1400" dirty="0"/>
              <a:t>닫아준다</a:t>
            </a:r>
            <a:r>
              <a:rPr lang="en-US" altLang="ko-KR" sz="1400" dirty="0"/>
              <a:t>. </a:t>
            </a:r>
            <a:r>
              <a:rPr lang="ko-KR" altLang="en-US" sz="1400" dirty="0"/>
              <a:t>교통 요금</a:t>
            </a:r>
            <a:r>
              <a:rPr lang="en-US" altLang="ko-KR" sz="1400" dirty="0"/>
              <a:t>(</a:t>
            </a:r>
            <a:r>
              <a:rPr lang="ko-KR" altLang="en-US" sz="1400" dirty="0"/>
              <a:t>こうつう りょうきん</a:t>
            </a:r>
            <a:r>
              <a:rPr lang="en-US" altLang="ko-KR" sz="1400" dirty="0"/>
              <a:t>)</a:t>
            </a:r>
            <a:r>
              <a:rPr lang="ko-KR" altLang="en-US" sz="1400" dirty="0"/>
              <a:t>은 비싼 </a:t>
            </a:r>
            <a:r>
              <a:rPr lang="ko-KR" altLang="en-US" sz="1400" dirty="0" smtClean="0"/>
              <a:t>편이며 ‘</a:t>
            </a:r>
            <a:r>
              <a:rPr lang="ko-KR" altLang="en-US" sz="1400" dirty="0" err="1"/>
              <a:t>스이카</a:t>
            </a:r>
            <a:r>
              <a:rPr lang="ko-KR" altLang="en-US" sz="1400" dirty="0"/>
              <a:t>’ 같은 다양한 교통 카드</a:t>
            </a:r>
            <a:r>
              <a:rPr lang="en-US" altLang="ko-KR" sz="1400" dirty="0"/>
              <a:t>(</a:t>
            </a:r>
            <a:r>
              <a:rPr lang="ko-KR" altLang="en-US" sz="1400" dirty="0"/>
              <a:t>こうつう カード</a:t>
            </a:r>
            <a:r>
              <a:rPr lang="en-US" altLang="ko-KR" sz="1400" dirty="0"/>
              <a:t>)</a:t>
            </a:r>
            <a:r>
              <a:rPr lang="ko-KR" altLang="en-US" sz="1400" dirty="0"/>
              <a:t>가 있다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276872"/>
            <a:ext cx="5877281" cy="3890760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5148064" y="1778625"/>
            <a:ext cx="3672408" cy="1512168"/>
          </a:xfrm>
          <a:prstGeom prst="wedgeRoundRectCallout">
            <a:avLst>
              <a:gd name="adj1" fmla="val -43618"/>
              <a:gd name="adj2" fmla="val 6884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&lt;</a:t>
            </a:r>
            <a:r>
              <a:rPr lang="ko-KR" altLang="en-US" dirty="0" err="1" smtClean="0">
                <a:solidFill>
                  <a:schemeClr val="tx1"/>
                </a:solidFill>
              </a:rPr>
              <a:t>신칸센</a:t>
            </a:r>
            <a:r>
              <a:rPr lang="en-US" altLang="ko-KR" dirty="0" smtClean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시속 </a:t>
            </a:r>
            <a:r>
              <a:rPr lang="en-US" altLang="ko-KR" dirty="0">
                <a:solidFill>
                  <a:schemeClr val="tx1"/>
                </a:solidFill>
              </a:rPr>
              <a:t>300km </a:t>
            </a:r>
            <a:r>
              <a:rPr lang="ko-KR" altLang="en-US" dirty="0">
                <a:solidFill>
                  <a:schemeClr val="tx1"/>
                </a:solidFill>
              </a:rPr>
              <a:t>정도로 달리는 고속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철도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こうそくてつどう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이다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5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752528" cy="4752528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4716016" y="935531"/>
            <a:ext cx="4104457" cy="1818585"/>
          </a:xfrm>
          <a:prstGeom prst="wedgeRoundRectCallout">
            <a:avLst>
              <a:gd name="adj1" fmla="val -43618"/>
              <a:gd name="adj2" fmla="val 68842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&lt;JR</a:t>
            </a:r>
            <a:r>
              <a:rPr lang="ko-KR" altLang="en-US" dirty="0" smtClean="0">
                <a:solidFill>
                  <a:schemeClr val="tx1"/>
                </a:solidFill>
              </a:rPr>
              <a:t>패스</a:t>
            </a:r>
            <a:r>
              <a:rPr lang="en-US" altLang="ko-KR" dirty="0" smtClean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외국인 여행자를 위한 경제적인 승차권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じょうしゃけん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으로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ko-KR" altLang="en-US" dirty="0">
                <a:solidFill>
                  <a:schemeClr val="tx1"/>
                </a:solidFill>
              </a:rPr>
              <a:t>일본에 도착하기 전에 </a:t>
            </a:r>
            <a:r>
              <a:rPr lang="ko-KR" altLang="en-US" dirty="0" smtClean="0">
                <a:solidFill>
                  <a:schemeClr val="tx1"/>
                </a:solidFill>
              </a:rPr>
              <a:t>미리 구매해야 </a:t>
            </a:r>
            <a:r>
              <a:rPr lang="ko-KR" altLang="en-US" dirty="0">
                <a:solidFill>
                  <a:schemeClr val="tx1"/>
                </a:solidFill>
              </a:rPr>
              <a:t>한다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5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74928"/>
            <a:ext cx="7056784" cy="4704523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4716016" y="935531"/>
            <a:ext cx="4104457" cy="1818585"/>
          </a:xfrm>
          <a:prstGeom prst="wedgeRoundRectCallout">
            <a:avLst>
              <a:gd name="adj1" fmla="val -43618"/>
              <a:gd name="adj2" fmla="val 6884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&lt;</a:t>
            </a:r>
            <a:r>
              <a:rPr lang="ko-KR" altLang="en-US" dirty="0" smtClean="0">
                <a:solidFill>
                  <a:schemeClr val="tx1"/>
                </a:solidFill>
              </a:rPr>
              <a:t>노면전차</a:t>
            </a:r>
            <a:r>
              <a:rPr lang="en-US" altLang="ko-KR" dirty="0" smtClean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도로에 부설된 궤도를 </a:t>
            </a:r>
            <a:r>
              <a:rPr lang="ko-KR" altLang="en-US" dirty="0" smtClean="0">
                <a:solidFill>
                  <a:schemeClr val="tx1"/>
                </a:solidFill>
              </a:rPr>
              <a:t>이용하여 달리는 </a:t>
            </a:r>
            <a:r>
              <a:rPr lang="ko-KR" altLang="en-US" dirty="0">
                <a:solidFill>
                  <a:schemeClr val="tx1"/>
                </a:solidFill>
              </a:rPr>
              <a:t>전차로 현재 </a:t>
            </a:r>
            <a:r>
              <a:rPr lang="en-US" altLang="ko-KR" dirty="0">
                <a:solidFill>
                  <a:schemeClr val="tx1"/>
                </a:solidFill>
              </a:rPr>
              <a:t>19</a:t>
            </a:r>
            <a:r>
              <a:rPr lang="ko-KR" altLang="en-US" dirty="0">
                <a:solidFill>
                  <a:schemeClr val="tx1"/>
                </a:solidFill>
              </a:rPr>
              <a:t>개 노선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ろせん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>
                <a:solidFill>
                  <a:schemeClr val="tx1"/>
                </a:solidFill>
              </a:rPr>
              <a:t>이 운영 중에 있다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8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76441"/>
            <a:ext cx="6372200" cy="4079729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4716016" y="935531"/>
            <a:ext cx="4104457" cy="1818585"/>
          </a:xfrm>
          <a:prstGeom prst="wedgeRoundRectCallout">
            <a:avLst>
              <a:gd name="adj1" fmla="val -43618"/>
              <a:gd name="adj2" fmla="val 6884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&lt;</a:t>
            </a:r>
            <a:r>
              <a:rPr lang="ko-KR" altLang="en-US" dirty="0" err="1" smtClean="0">
                <a:solidFill>
                  <a:schemeClr val="tx1"/>
                </a:solidFill>
              </a:rPr>
              <a:t>스이카</a:t>
            </a:r>
            <a:r>
              <a:rPr lang="en-US" altLang="ko-KR" dirty="0" smtClean="0">
                <a:solidFill>
                  <a:schemeClr val="tx1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철도</a:t>
            </a:r>
            <a:r>
              <a:rPr lang="en-US" altLang="ko-KR" dirty="0">
                <a:solidFill>
                  <a:schemeClr val="tx1"/>
                </a:solidFill>
              </a:rPr>
              <a:t>•</a:t>
            </a:r>
            <a:r>
              <a:rPr lang="ko-KR" altLang="en-US" dirty="0">
                <a:solidFill>
                  <a:schemeClr val="tx1"/>
                </a:solidFill>
              </a:rPr>
              <a:t>버스</a:t>
            </a:r>
            <a:r>
              <a:rPr lang="en-US" altLang="ko-KR" dirty="0">
                <a:solidFill>
                  <a:schemeClr val="tx1"/>
                </a:solidFill>
              </a:rPr>
              <a:t>•</a:t>
            </a:r>
            <a:r>
              <a:rPr lang="ko-KR" altLang="en-US" dirty="0">
                <a:solidFill>
                  <a:schemeClr val="tx1"/>
                </a:solidFill>
              </a:rPr>
              <a:t>쇼핑 등에 </a:t>
            </a:r>
            <a:r>
              <a:rPr lang="ko-KR" altLang="en-US" dirty="0" smtClean="0">
                <a:solidFill>
                  <a:schemeClr val="tx1"/>
                </a:solidFill>
              </a:rPr>
              <a:t>이용할 수 </a:t>
            </a:r>
            <a:r>
              <a:rPr lang="ko-KR" altLang="en-US" dirty="0">
                <a:solidFill>
                  <a:schemeClr val="tx1"/>
                </a:solidFill>
              </a:rPr>
              <a:t>있는 </a:t>
            </a:r>
            <a:r>
              <a:rPr lang="en-US" altLang="ko-KR" dirty="0">
                <a:solidFill>
                  <a:schemeClr val="tx1"/>
                </a:solidFill>
              </a:rPr>
              <a:t>JR </a:t>
            </a:r>
            <a:r>
              <a:rPr lang="ko-KR" altLang="en-US" dirty="0">
                <a:solidFill>
                  <a:schemeClr val="tx1"/>
                </a:solidFill>
              </a:rPr>
              <a:t>동일본의 </a:t>
            </a:r>
            <a:r>
              <a:rPr lang="ko-KR" altLang="en-US" dirty="0" smtClean="0">
                <a:solidFill>
                  <a:schemeClr val="tx1"/>
                </a:solidFill>
              </a:rPr>
              <a:t>교통카드로 전자화폐로도 </a:t>
            </a:r>
            <a:r>
              <a:rPr lang="ko-KR" altLang="en-US" dirty="0">
                <a:solidFill>
                  <a:schemeClr val="tx1"/>
                </a:solidFill>
              </a:rPr>
              <a:t>사용할 수도 있다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잘 듣고 희망에 관한 표현을 알아봅시다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89010" y="206682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382117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557551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5"/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r="5834"/>
          <a:stretch/>
        </p:blipFill>
        <p:spPr>
          <a:xfrm>
            <a:off x="1259632" y="1576492"/>
            <a:ext cx="1800000" cy="135000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3330838"/>
            <a:ext cx="1800000" cy="135000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5085184"/>
            <a:ext cx="1800000" cy="1350000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3527884" y="1963460"/>
            <a:ext cx="4644516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モノレー</a:t>
            </a:r>
            <a:r>
              <a:rPr lang="ja-JP" altLang="en-US" dirty="0" smtClean="0">
                <a:solidFill>
                  <a:schemeClr val="tx1"/>
                </a:solidFill>
              </a:rPr>
              <a:t>ルに　乗って　みたいです。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527884" y="3717806"/>
            <a:ext cx="4644516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おこのみやきを　食べて　みたいです。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527884" y="5472152"/>
            <a:ext cx="4644516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おきなわに　行って　みたいです。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884" y="1966798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の</a:t>
            </a:r>
            <a:endParaRPr lang="ko-KR" altLang="en-US" sz="700" dirty="0"/>
          </a:p>
        </p:txBody>
      </p:sp>
      <p:sp>
        <p:nvSpPr>
          <p:cNvPr id="17" name="TextBox 16"/>
          <p:cNvSpPr txBox="1"/>
          <p:nvPr/>
        </p:nvSpPr>
        <p:spPr>
          <a:xfrm>
            <a:off x="5631868" y="3712518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18" name="TextBox 17"/>
          <p:cNvSpPr txBox="1"/>
          <p:nvPr/>
        </p:nvSpPr>
        <p:spPr>
          <a:xfrm>
            <a:off x="5451848" y="5476378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pic>
        <p:nvPicPr>
          <p:cNvPr id="3" name="15-2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3568" y="2076158"/>
            <a:ext cx="360000" cy="360000"/>
          </a:xfrm>
          <a:prstGeom prst="rect">
            <a:avLst/>
          </a:prstGeom>
        </p:spPr>
      </p:pic>
      <p:pic>
        <p:nvPicPr>
          <p:cNvPr id="5" name="15-2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9010" y="3831281"/>
            <a:ext cx="360000" cy="360000"/>
          </a:xfrm>
          <a:prstGeom prst="rect">
            <a:avLst/>
          </a:prstGeom>
        </p:spPr>
      </p:pic>
      <p:pic>
        <p:nvPicPr>
          <p:cNvPr id="6" name="15-2-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29010" y="5586823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9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21" r="5521"/>
          <a:stretch/>
        </p:blipFill>
        <p:spPr>
          <a:xfrm>
            <a:off x="4788024" y="2924944"/>
            <a:ext cx="3600000" cy="27000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14" r="6514"/>
          <a:stretch/>
        </p:blipFill>
        <p:spPr>
          <a:xfrm>
            <a:off x="827584" y="2924944"/>
            <a:ext cx="3600000" cy="2700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259632" y="1772816"/>
            <a:ext cx="6696744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한국과 일본의 자동차 운전석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ja-JP" altLang="en-US" dirty="0" smtClean="0">
                <a:solidFill>
                  <a:schemeClr val="tx1"/>
                </a:solidFill>
              </a:rPr>
              <a:t>自動車の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r>
              <a:rPr lang="ja-JP" altLang="en-US" dirty="0" smtClean="0">
                <a:solidFill>
                  <a:schemeClr val="tx1"/>
                </a:solidFill>
              </a:rPr>
              <a:t>うんてんせき</a:t>
            </a:r>
            <a:r>
              <a:rPr lang="en-US" altLang="ja-JP" dirty="0" smtClean="0">
                <a:solidFill>
                  <a:schemeClr val="tx1"/>
                </a:solidFill>
              </a:rPr>
              <a:t>)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691480" y="5805264"/>
            <a:ext cx="1872208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solidFill>
                  <a:schemeClr val="tx1"/>
                </a:solidFill>
              </a:rPr>
              <a:t>한국의 운전석</a:t>
            </a: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651920" y="5805264"/>
            <a:ext cx="1872208" cy="50405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solidFill>
                  <a:schemeClr val="tx1"/>
                </a:solidFill>
              </a:rPr>
              <a:t>일</a:t>
            </a:r>
            <a:r>
              <a:rPr lang="ko-KR" altLang="en-US">
                <a:solidFill>
                  <a:schemeClr val="tx1"/>
                </a:solidFill>
              </a:rPr>
              <a:t>본</a:t>
            </a:r>
            <a:r>
              <a:rPr lang="ko-KR" altLang="en-US" smtClean="0">
                <a:solidFill>
                  <a:schemeClr val="tx1"/>
                </a:solidFill>
              </a:rPr>
              <a:t>의 운전석</a:t>
            </a:r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0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83" y="1772816"/>
            <a:ext cx="8389042" cy="47879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1918573"/>
            <a:ext cx="1733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/>
              <a:t>일본 지하철은</a:t>
            </a:r>
            <a:endParaRPr lang="en-US" altLang="ko-KR" sz="1200" dirty="0" smtClean="0"/>
          </a:p>
          <a:p>
            <a:pPr algn="ctr"/>
            <a:r>
              <a:rPr lang="ko-KR" altLang="en-US" sz="1200" dirty="0" err="1" smtClean="0"/>
              <a:t>환승할</a:t>
            </a:r>
            <a:r>
              <a:rPr lang="ko-KR" altLang="en-US" sz="1200" dirty="0" smtClean="0"/>
              <a:t> 때도 표를 사야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해서 귀찮아</a:t>
            </a:r>
            <a:r>
              <a:rPr lang="en-US" altLang="ko-KR" sz="1200" dirty="0" smtClean="0"/>
              <a:t>…</a:t>
            </a:r>
            <a:endParaRPr lang="ko-KR" alt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452320" y="1844824"/>
            <a:ext cx="13498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100" dirty="0" smtClean="0"/>
              <a:t>너 </a:t>
            </a:r>
            <a:r>
              <a:rPr lang="en-US" altLang="ko-KR" sz="1100" dirty="0" smtClean="0"/>
              <a:t>SUICA </a:t>
            </a:r>
            <a:r>
              <a:rPr lang="ko-KR" altLang="en-US" sz="1100" dirty="0" smtClean="0"/>
              <a:t>아직</a:t>
            </a:r>
            <a:endParaRPr lang="en-US" altLang="ko-KR" sz="1100" dirty="0" smtClean="0"/>
          </a:p>
          <a:p>
            <a:pPr algn="ctr">
              <a:lnSpc>
                <a:spcPct val="150000"/>
              </a:lnSpc>
            </a:pPr>
            <a:r>
              <a:rPr lang="ko-KR" altLang="en-US" sz="1100" dirty="0" smtClean="0"/>
              <a:t>안 샀어</a:t>
            </a:r>
            <a:r>
              <a:rPr lang="en-US" altLang="ko-KR" sz="1100" dirty="0" smtClean="0"/>
              <a:t>??</a:t>
            </a:r>
            <a:endParaRPr lang="ko-KR" altLang="en-US" sz="1100" dirty="0"/>
          </a:p>
        </p:txBody>
      </p:sp>
      <p:sp>
        <p:nvSpPr>
          <p:cNvPr id="8" name="직사각형 7"/>
          <p:cNvSpPr/>
          <p:nvPr/>
        </p:nvSpPr>
        <p:spPr>
          <a:xfrm>
            <a:off x="414020" y="4365104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200" dirty="0" smtClean="0"/>
              <a:t>뭐</a:t>
            </a:r>
            <a:r>
              <a:rPr lang="en-US" altLang="ko-KR" sz="1200" dirty="0" smtClean="0"/>
              <a:t>?</a:t>
            </a:r>
          </a:p>
          <a:p>
            <a:pPr algn="ctr"/>
            <a:r>
              <a:rPr lang="ja-JP" altLang="en-US" sz="1200" dirty="0"/>
              <a:t>すい</a:t>
            </a:r>
            <a:r>
              <a:rPr lang="ja-JP" altLang="en-US" sz="1200" dirty="0" smtClean="0"/>
              <a:t>か</a:t>
            </a:r>
            <a:r>
              <a:rPr lang="en-US" altLang="ja-JP" sz="1200" dirty="0" smtClean="0"/>
              <a:t>?</a:t>
            </a:r>
          </a:p>
          <a:p>
            <a:pPr algn="ctr"/>
            <a:r>
              <a:rPr lang="ko-KR" altLang="en-US" sz="1200" dirty="0" smtClean="0"/>
              <a:t>수박을 왜 사</a:t>
            </a:r>
            <a:r>
              <a:rPr lang="en-US" altLang="ko-KR" sz="1200" dirty="0" smtClean="0"/>
              <a:t>?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7524328" y="4284470"/>
            <a:ext cx="12241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그 </a:t>
            </a:r>
            <a:r>
              <a:rPr lang="ja-JP" altLang="en-US" sz="1100" dirty="0" smtClean="0"/>
              <a:t>すいか</a:t>
            </a:r>
            <a:r>
              <a:rPr lang="ko-KR" altLang="en-US" sz="1100" dirty="0" smtClean="0"/>
              <a:t>말고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교통카드 </a:t>
            </a:r>
            <a:r>
              <a:rPr lang="en-US" altLang="ko-KR" sz="1100" dirty="0" smtClean="0"/>
              <a:t>SUICA!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16" y="908720"/>
            <a:ext cx="2498828" cy="58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0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396787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일본의 자동차는 우리나라와 마찬가지로 우측통행을 한다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 smtClean="0"/>
              <a:t>(      )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JR</a:t>
            </a:r>
            <a:r>
              <a:rPr lang="ko-KR" altLang="en-US" dirty="0" smtClean="0"/>
              <a:t>패스는 외국인 여행자가 이용한다</a:t>
            </a:r>
            <a:r>
              <a:rPr lang="en-US" altLang="ko-KR" dirty="0" smtClean="0"/>
              <a:t>.</a:t>
            </a:r>
            <a:r>
              <a:rPr lang="ja-JP" altLang="en-US" dirty="0" smtClean="0"/>
              <a:t> </a:t>
            </a:r>
            <a:r>
              <a:rPr lang="en-US" altLang="ja-JP" dirty="0"/>
              <a:t>(      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539515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도로에 부설된 궤도를 이용하여 달리는 전차를 무엇이라고 할까요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374952" y="2025412"/>
            <a:ext cx="8445520" cy="1835636"/>
            <a:chOff x="374952" y="2025412"/>
            <a:chExt cx="8445520" cy="1835636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611560" y="2132856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2025412"/>
              <a:ext cx="740664" cy="502920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374952" y="4230405"/>
            <a:ext cx="8445520" cy="1862891"/>
            <a:chOff x="374952" y="4230405"/>
            <a:chExt cx="8445520" cy="1862891"/>
          </a:xfrm>
        </p:grpSpPr>
        <p:sp>
          <p:nvSpPr>
            <p:cNvPr id="8" name="모서리가 둥근 직사각형 7"/>
            <p:cNvSpPr/>
            <p:nvPr/>
          </p:nvSpPr>
          <p:spPr>
            <a:xfrm>
              <a:off x="611560" y="4365104"/>
              <a:ext cx="8208912" cy="1728192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52" y="4230405"/>
              <a:ext cx="740664" cy="493776"/>
            </a:xfrm>
            <a:prstGeom prst="rect">
              <a:avLst/>
            </a:prstGeom>
          </p:spPr>
        </p:pic>
      </p:grpSp>
      <p:sp>
        <p:nvSpPr>
          <p:cNvPr id="11" name="직사각형 10"/>
          <p:cNvSpPr/>
          <p:nvPr/>
        </p:nvSpPr>
        <p:spPr>
          <a:xfrm>
            <a:off x="7380312" y="2405413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X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148064" y="3219032"/>
            <a:ext cx="362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188168" y="520026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</a:rPr>
              <a:t>노면전차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8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990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 smtClean="0"/>
              <a:t>おしや</a:t>
            </a:r>
            <a:r>
              <a:rPr lang="en-US" altLang="ja-JP" sz="2000" b="1" dirty="0" smtClean="0"/>
              <a:t>(Pusher)</a:t>
            </a:r>
            <a:endParaRPr lang="ko-KR" altLang="en-US" sz="2000" b="1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76872"/>
            <a:ext cx="831484" cy="84087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573016"/>
            <a:ext cx="868870" cy="864096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2267744" y="2348880"/>
            <a:ext cx="3780420" cy="936104"/>
          </a:xfrm>
          <a:prstGeom prst="wedgeRectCallout">
            <a:avLst>
              <a:gd name="adj1" fmla="val -54148"/>
              <a:gd name="adj2" fmla="val 352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</a:rPr>
              <a:t>일본도 한국처럼 출퇴근 시간에는 전철이 많이 붐비니</a:t>
            </a:r>
            <a:r>
              <a:rPr lang="en-US" altLang="ko-KR" dirty="0" smtClean="0">
                <a:solidFill>
                  <a:schemeClr val="tx1"/>
                </a:solidFill>
              </a:rPr>
              <a:t>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8" name="사각형 설명선 7"/>
          <p:cNvSpPr/>
          <p:nvPr/>
        </p:nvSpPr>
        <p:spPr>
          <a:xfrm>
            <a:off x="3203848" y="3573016"/>
            <a:ext cx="3672408" cy="1296144"/>
          </a:xfrm>
          <a:prstGeom prst="wedgeRectCallout">
            <a:avLst>
              <a:gd name="adj1" fmla="val 54610"/>
              <a:gd name="adj2" fmla="val 6185"/>
            </a:avLst>
          </a:prstGeom>
          <a:solidFill>
            <a:srgbClr val="FCF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</a:rPr>
              <a:t>한국보다 더 심해</a:t>
            </a:r>
            <a:r>
              <a:rPr lang="en-US" altLang="ko-KR" dirty="0">
                <a:solidFill>
                  <a:schemeClr val="tx1"/>
                </a:solidFill>
              </a:rPr>
              <a:t>. </a:t>
            </a:r>
            <a:r>
              <a:rPr lang="ko-KR" altLang="en-US" dirty="0">
                <a:solidFill>
                  <a:schemeClr val="tx1"/>
                </a:solidFill>
              </a:rPr>
              <a:t>진짜 </a:t>
            </a:r>
            <a:r>
              <a:rPr lang="ko-KR" altLang="en-US" dirty="0" smtClean="0">
                <a:solidFill>
                  <a:schemeClr val="tx1"/>
                </a:solidFill>
              </a:rPr>
              <a:t>붐비는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</a:rPr>
              <a:t>역에서는 </a:t>
            </a:r>
            <a:r>
              <a:rPr lang="ko-KR" altLang="en-US" dirty="0">
                <a:solidFill>
                  <a:schemeClr val="tx1"/>
                </a:solidFill>
              </a:rPr>
              <a:t>오시야</a:t>
            </a:r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おしや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라는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</a:rPr>
              <a:t>직원들이 </a:t>
            </a:r>
            <a:r>
              <a:rPr lang="ko-KR" altLang="en-US" dirty="0">
                <a:solidFill>
                  <a:schemeClr val="tx1"/>
                </a:solidFill>
              </a:rPr>
              <a:t>사람들을 밀어준다니까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57709"/>
            <a:ext cx="2376264" cy="165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두 사람이 타고 가기로 한 것에 </a:t>
            </a:r>
            <a:r>
              <a:rPr lang="en-US" altLang="ko-KR" sz="1400" dirty="0" smtClean="0"/>
              <a:t>V</a:t>
            </a:r>
            <a:r>
              <a:rPr lang="ko-KR" altLang="en-US" sz="1400" dirty="0" smtClean="0"/>
              <a:t>표 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5625"/>
          <a:stretch/>
        </p:blipFill>
        <p:spPr>
          <a:xfrm>
            <a:off x="3527884" y="2636912"/>
            <a:ext cx="2160000" cy="162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467544" y="2636912"/>
            <a:ext cx="2160000" cy="162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224" y="2636912"/>
            <a:ext cx="2160000" cy="162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4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788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675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endParaRPr lang="ko-KR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8762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24796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308184" y="4509120"/>
            <a:ext cx="720080" cy="72008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428997" y="4592161"/>
            <a:ext cx="4784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 smtClean="0">
                <a:solidFill>
                  <a:srgbClr val="FF0000"/>
                </a:solidFill>
              </a:rPr>
              <a:t>V</a:t>
            </a:r>
          </a:p>
        </p:txBody>
      </p:sp>
      <p:pic>
        <p:nvPicPr>
          <p:cNvPr id="2" name="27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48064" y="124316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4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2. </a:t>
            </a:r>
            <a:r>
              <a:rPr lang="ko-KR" altLang="en-US" sz="1400" dirty="0" smtClean="0"/>
              <a:t>주어진 문장이 의미하는 것으로 바른 것을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42" name="Picture 2" descr="C:\Users\Administrator\Desktop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9144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2267744" y="2708920"/>
            <a:ext cx="54006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たこやき</a:t>
            </a:r>
            <a:r>
              <a:rPr lang="ja-JP" altLang="en-US" dirty="0" smtClean="0">
                <a:solidFill>
                  <a:schemeClr val="tx1"/>
                </a:solidFill>
              </a:rPr>
              <a:t>を　食べた　ことが　ありますか。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4905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ko-KR" altLang="en-US" dirty="0" smtClean="0">
                <a:latin typeface="ＭＳ Ｐゴシック"/>
              </a:rPr>
              <a:t>감사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격려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r>
              <a:rPr lang="ko-KR" altLang="en-US" dirty="0" smtClean="0">
                <a:latin typeface="ＭＳ Ｐゴシック"/>
              </a:rPr>
              <a:t> 경험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➍</a:t>
            </a:r>
            <a:r>
              <a:rPr lang="ko-KR" altLang="en-US" dirty="0" smtClean="0">
                <a:latin typeface="ＭＳ Ｐゴシック"/>
              </a:rPr>
              <a:t> 조언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➎</a:t>
            </a:r>
            <a:r>
              <a:rPr lang="ko-KR" altLang="en-US" dirty="0" smtClean="0">
                <a:latin typeface="ＭＳ Ｐゴシック"/>
              </a:rPr>
              <a:t> 축하</a:t>
            </a:r>
            <a:endParaRPr lang="ko-KR" altLang="en-US" dirty="0"/>
          </a:p>
        </p:txBody>
      </p:sp>
      <p:sp>
        <p:nvSpPr>
          <p:cNvPr id="5" name="타원 4"/>
          <p:cNvSpPr/>
          <p:nvPr/>
        </p:nvSpPr>
        <p:spPr>
          <a:xfrm>
            <a:off x="4033440" y="4490536"/>
            <a:ext cx="369332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22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대화의 빈칸에 들어갈 알맞은 말을 골라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3933056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ja-JP" altLang="en-US" dirty="0">
                <a:latin typeface="ＭＳ Ｐゴシック"/>
              </a:rPr>
              <a:t>いただきます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はじめまして</a:t>
            </a:r>
            <a:r>
              <a:rPr lang="ko-KR" altLang="en-US" dirty="0" smtClean="0">
                <a:latin typeface="ＭＳ Ｐゴシック"/>
              </a:rPr>
              <a:t>        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➌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おひさしぶりです</a:t>
            </a:r>
            <a:r>
              <a:rPr lang="ko-KR" altLang="en-US" dirty="0" smtClean="0">
                <a:latin typeface="ＭＳ Ｐゴシック"/>
              </a:rPr>
              <a:t>            </a:t>
            </a:r>
            <a:endParaRPr lang="en-US" altLang="ko-KR" dirty="0" smtClean="0">
              <a:latin typeface="ＭＳ Ｐゴシック"/>
            </a:endParaRPr>
          </a:p>
          <a:p>
            <a:endParaRPr lang="en-US" altLang="ko-KR" dirty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➍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こちらこそ　よろしく</a:t>
            </a:r>
            <a:r>
              <a:rPr lang="ko-KR" altLang="en-US" dirty="0" smtClean="0">
                <a:latin typeface="ＭＳ Ｐゴシック"/>
              </a:rPr>
              <a:t>    </a:t>
            </a:r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➎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よろしく　お伝えください</a:t>
            </a:r>
            <a:endParaRPr lang="ko-KR" altLang="en-US" dirty="0"/>
          </a:p>
        </p:txBody>
      </p:sp>
      <p:sp>
        <p:nvSpPr>
          <p:cNvPr id="5" name="타원 4"/>
          <p:cNvSpPr/>
          <p:nvPr/>
        </p:nvSpPr>
        <p:spPr>
          <a:xfrm>
            <a:off x="5580112" y="3933056"/>
            <a:ext cx="369332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683568" y="2024844"/>
            <a:ext cx="7776864" cy="1512168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accent4"/>
                </a:solidFill>
              </a:rPr>
              <a:t>A</a:t>
            </a:r>
            <a:r>
              <a:rPr lang="en-US" altLang="ko-KR" dirty="0"/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ユナさん！</a:t>
            </a:r>
            <a:r>
              <a:rPr lang="ja-JP" altLang="en-US" u="sng" dirty="0" smtClean="0">
                <a:solidFill>
                  <a:schemeClr val="tx1"/>
                </a:solidFill>
              </a:rPr>
              <a:t>　　　　　　　　　　　　　　　　　</a:t>
            </a:r>
            <a:r>
              <a:rPr lang="ja-JP" altLang="en-US" dirty="0" smtClean="0">
                <a:solidFill>
                  <a:schemeClr val="tx1"/>
                </a:solidFill>
              </a:rPr>
              <a:t>。　お元気でしたか。</a:t>
            </a:r>
            <a:r>
              <a:rPr lang="ja-JP" altLang="en-US" dirty="0" smtClean="0"/>
              <a:t>ま</a:t>
            </a:r>
            <a:r>
              <a:rPr lang="ja-JP" altLang="en-US" dirty="0"/>
              <a:t>すか。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ko-KR" dirty="0">
                <a:solidFill>
                  <a:schemeClr val="tx2"/>
                </a:solidFill>
              </a:rPr>
              <a:t>B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  <a:r>
              <a:rPr lang="ja-JP" altLang="en-US" dirty="0" smtClean="0">
                <a:solidFill>
                  <a:schemeClr val="tx1"/>
                </a:solidFill>
              </a:rPr>
              <a:t>はい、おかげさまで。</a:t>
            </a:r>
            <a:r>
              <a:rPr lang="ja-JP" altLang="en-US" dirty="0" smtClean="0"/>
              <a:t>が</a:t>
            </a:r>
            <a:r>
              <a:rPr lang="ja-JP" altLang="en-US" dirty="0"/>
              <a:t>　いいです。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5871810" y="2276872"/>
            <a:ext cx="6480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げん　き</a:t>
            </a:r>
            <a:endParaRPr lang="ko-KR" altLang="en-US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4612504" y="4357058"/>
            <a:ext cx="6480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つた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10260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38" y="1648874"/>
            <a:ext cx="819150" cy="419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268760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4. </a:t>
            </a:r>
            <a:r>
              <a:rPr lang="ko-KR" altLang="en-US" sz="1400" dirty="0" smtClean="0"/>
              <a:t>보기와 같이 밑줄 친 부분을 바르게 바꾸어 써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221088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➊</a:t>
            </a:r>
            <a:r>
              <a:rPr lang="ko-KR" altLang="en-US" dirty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日本に　行く</a:t>
            </a:r>
            <a:r>
              <a:rPr lang="en-US" altLang="ja-JP" dirty="0" smtClean="0">
                <a:latin typeface="ＭＳ Ｐゴシック"/>
              </a:rPr>
              <a:t>	→</a:t>
            </a:r>
            <a:r>
              <a:rPr lang="ja-JP" altLang="en-US" dirty="0" smtClean="0">
                <a:latin typeface="ＭＳ Ｐゴシック"/>
              </a:rPr>
              <a:t>　日本に</a:t>
            </a:r>
            <a:r>
              <a:rPr lang="ja-JP" altLang="en-US" u="sng" dirty="0" smtClean="0">
                <a:latin typeface="ＭＳ Ｐゴシック"/>
              </a:rPr>
              <a:t>　　　　　　　　　　　　</a:t>
            </a:r>
            <a:r>
              <a:rPr lang="ja-JP" altLang="en-US" dirty="0" smtClean="0">
                <a:latin typeface="ＭＳ Ｐゴシック"/>
              </a:rPr>
              <a:t>みたいです。</a:t>
            </a:r>
            <a:r>
              <a:rPr lang="ko-KR" altLang="en-US" dirty="0" smtClean="0">
                <a:latin typeface="ＭＳ Ｐゴシック"/>
              </a:rPr>
              <a:t>            </a:t>
            </a:r>
            <a:endParaRPr lang="en-US" altLang="ko-KR" dirty="0" smtClean="0">
              <a:latin typeface="ＭＳ Ｐゴシック"/>
            </a:endParaRPr>
          </a:p>
          <a:p>
            <a:endParaRPr lang="en-US" altLang="ko-KR" dirty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endParaRPr lang="en-US" altLang="ko-KR" dirty="0" smtClean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endParaRPr lang="en-US" altLang="ko-KR" dirty="0">
              <a:solidFill>
                <a:schemeClr val="bg2">
                  <a:lumMod val="50000"/>
                </a:schemeClr>
              </a:solidFill>
              <a:latin typeface="ＭＳ Ｐゴシック"/>
            </a:endParaRPr>
          </a:p>
          <a:p>
            <a:r>
              <a:rPr lang="ko-KR" altLang="en-US" dirty="0" smtClean="0">
                <a:solidFill>
                  <a:schemeClr val="bg2">
                    <a:lumMod val="50000"/>
                  </a:schemeClr>
                </a:solidFill>
                <a:latin typeface="ＭＳ Ｐゴシック"/>
              </a:rPr>
              <a:t>➋</a:t>
            </a:r>
            <a:r>
              <a:rPr lang="ko-KR" altLang="en-US" dirty="0" smtClean="0">
                <a:latin typeface="ＭＳ Ｐゴシック"/>
              </a:rPr>
              <a:t> </a:t>
            </a:r>
            <a:r>
              <a:rPr lang="ja-JP" altLang="en-US" dirty="0" smtClean="0">
                <a:latin typeface="ＭＳ Ｐゴシック"/>
              </a:rPr>
              <a:t>すしを　食べる</a:t>
            </a:r>
            <a:r>
              <a:rPr lang="en-US" altLang="ja-JP" dirty="0" smtClean="0">
                <a:latin typeface="ＭＳ Ｐゴシック"/>
              </a:rPr>
              <a:t>	→</a:t>
            </a:r>
            <a:r>
              <a:rPr lang="ja-JP" altLang="en-US" dirty="0" smtClean="0">
                <a:latin typeface="ＭＳ Ｐゴシック"/>
              </a:rPr>
              <a:t>　すそを</a:t>
            </a:r>
            <a:r>
              <a:rPr lang="ja-JP" altLang="en-US" u="sng" dirty="0" smtClean="0">
                <a:latin typeface="ＭＳ Ｐゴシック"/>
              </a:rPr>
              <a:t>　　　　　　　　　　　　</a:t>
            </a:r>
            <a:r>
              <a:rPr lang="ja-JP" altLang="en-US" dirty="0" smtClean="0">
                <a:latin typeface="ＭＳ Ｐゴシック"/>
              </a:rPr>
              <a:t>みたいです。</a:t>
            </a:r>
            <a:endParaRPr lang="ko-KR" altLang="en-US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683568" y="2024844"/>
            <a:ext cx="7776864" cy="1512168"/>
          </a:xfrm>
          <a:prstGeom prst="roundRect">
            <a:avLst/>
          </a:prstGeom>
          <a:noFill/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ja-JP" altLang="en-US" dirty="0" smtClean="0">
                <a:solidFill>
                  <a:schemeClr val="tx1"/>
                </a:solidFill>
              </a:rPr>
              <a:t>モノレールに　</a:t>
            </a:r>
            <a:r>
              <a:rPr lang="ja-JP" altLang="en-US" u="sng" dirty="0" smtClean="0">
                <a:solidFill>
                  <a:schemeClr val="tx1"/>
                </a:solidFill>
              </a:rPr>
              <a:t>乗る</a:t>
            </a:r>
            <a:r>
              <a:rPr lang="ja-JP" altLang="en-US" dirty="0" smtClean="0">
                <a:solidFill>
                  <a:schemeClr val="tx1"/>
                </a:solidFill>
              </a:rPr>
              <a:t>　→　モノレールに　</a:t>
            </a:r>
            <a:r>
              <a:rPr lang="ja-JP" altLang="en-US" u="sng" dirty="0" smtClean="0">
                <a:solidFill>
                  <a:schemeClr val="tx1"/>
                </a:solidFill>
              </a:rPr>
              <a:t>乗って</a:t>
            </a:r>
            <a:r>
              <a:rPr lang="ja-JP" altLang="en-US" dirty="0" smtClean="0">
                <a:solidFill>
                  <a:schemeClr val="tx1"/>
                </a:solidFill>
              </a:rPr>
              <a:t>　みたいです。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6" y="2565484"/>
            <a:ext cx="6480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の</a:t>
            </a:r>
            <a:endParaRPr lang="ko-KR" alt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4525870" y="2565484"/>
            <a:ext cx="6480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/>
              <a:t>の</a:t>
            </a:r>
            <a:endParaRPr lang="ko-KR" altLang="en-US" sz="800" dirty="0"/>
          </a:p>
        </p:txBody>
      </p:sp>
      <p:sp>
        <p:nvSpPr>
          <p:cNvPr id="3" name="TextBox 2"/>
          <p:cNvSpPr txBox="1"/>
          <p:nvPr/>
        </p:nvSpPr>
        <p:spPr>
          <a:xfrm>
            <a:off x="1225128" y="4121060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</a:t>
            </a:r>
            <a:endParaRPr lang="ko-KR" altLang="en-US" sz="700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4121059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に　ほん</a:t>
            </a:r>
            <a:endParaRPr lang="ko-KR" altLang="en-US" sz="700" dirty="0"/>
          </a:p>
        </p:txBody>
      </p:sp>
      <p:sp>
        <p:nvSpPr>
          <p:cNvPr id="12" name="TextBox 11"/>
          <p:cNvSpPr txBox="1"/>
          <p:nvPr/>
        </p:nvSpPr>
        <p:spPr>
          <a:xfrm>
            <a:off x="2051478" y="4121058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  <p:sp>
        <p:nvSpPr>
          <p:cNvPr id="13" name="TextBox 12"/>
          <p:cNvSpPr txBox="1"/>
          <p:nvPr/>
        </p:nvSpPr>
        <p:spPr>
          <a:xfrm>
            <a:off x="1942208" y="5203322"/>
            <a:ext cx="64807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た</a:t>
            </a:r>
            <a:endParaRPr lang="ko-KR" altLang="en-US" sz="700" dirty="0"/>
          </a:p>
        </p:txBody>
      </p:sp>
      <p:sp>
        <p:nvSpPr>
          <p:cNvPr id="14" name="TextBox 13"/>
          <p:cNvSpPr txBox="1"/>
          <p:nvPr/>
        </p:nvSpPr>
        <p:spPr>
          <a:xfrm>
            <a:off x="4227712" y="417095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行って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3590" y="526303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食べて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7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3. </a:t>
            </a:r>
            <a:r>
              <a:rPr lang="ko-KR" altLang="en-US" sz="1400" dirty="0" smtClean="0"/>
              <a:t>잘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듣고 무엇을 뜻하는지 생각해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26" name="Picture 2" descr="C:\Users\Administrator\Desktop\캡처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457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5-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692695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1962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モノレー</a:t>
            </a:r>
            <a:r>
              <a:rPr lang="ja-JP" altLang="en-US" dirty="0" smtClean="0"/>
              <a:t>ル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乗る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～て　みたい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おこのみやき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食べる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行く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/>
              <a:t>でんし</a:t>
            </a:r>
            <a:r>
              <a:rPr lang="ja-JP" altLang="en-US" dirty="0" smtClean="0"/>
              <a:t>ゃ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～で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それとも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バス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339752" y="980727"/>
            <a:ext cx="30963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모노레일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타다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해 보고 싶다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err="1" smtClean="0"/>
              <a:t>오코노미야키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먹다</a:t>
            </a:r>
            <a:endParaRPr lang="en-US" altLang="ko-KR" dirty="0" smtClean="0"/>
          </a:p>
          <a:p>
            <a:endParaRPr lang="en-US" altLang="ja-JP" dirty="0" smtClean="0"/>
          </a:p>
          <a:p>
            <a:r>
              <a:rPr lang="ko-KR" altLang="en-US" dirty="0" smtClean="0"/>
              <a:t>가다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전차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~(</a:t>
            </a:r>
            <a:r>
              <a:rPr lang="ko-KR" altLang="en-US" dirty="0" err="1" smtClean="0"/>
              <a:t>으</a:t>
            </a:r>
            <a:r>
              <a:rPr lang="en-US" altLang="ko-KR" dirty="0" smtClean="0"/>
              <a:t>)</a:t>
            </a:r>
            <a:r>
              <a:rPr lang="ko-KR" altLang="en-US" dirty="0" smtClean="0"/>
              <a:t>로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그렇지 않으면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버스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746950" y="1412776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の</a:t>
            </a:r>
            <a:endParaRPr lang="ko-KR" altLang="en-US" sz="700" dirty="0"/>
          </a:p>
        </p:txBody>
      </p:sp>
      <p:sp>
        <p:nvSpPr>
          <p:cNvPr id="5" name="TextBox 4"/>
          <p:cNvSpPr txBox="1"/>
          <p:nvPr/>
        </p:nvSpPr>
        <p:spPr>
          <a:xfrm>
            <a:off x="746950" y="3060334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た</a:t>
            </a:r>
            <a:endParaRPr lang="ko-KR" altLang="en-US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772828" y="3609237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い</a:t>
            </a:r>
            <a:endParaRPr lang="ko-KR" altLang="en-US" sz="700" dirty="0"/>
          </a:p>
        </p:txBody>
      </p:sp>
    </p:spTree>
    <p:extLst>
      <p:ext uri="{BB962C8B-B14F-4D97-AF65-F5344CB8AC3E}">
        <p14:creationId xmlns:p14="http://schemas.microsoft.com/office/powerpoint/2010/main" val="36565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884" y="692695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1. </a:t>
            </a:r>
            <a:r>
              <a:rPr lang="ko-KR" altLang="en-US" sz="1400" dirty="0" smtClean="0"/>
              <a:t>안부 인사 표현을 듣고 따라 말해 봅시다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10" name="Picture 2" descr="C:\Users\Administrator\Desktop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727582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9010" y="155083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➊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16-1-1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39992" y="3717032"/>
            <a:ext cx="360000" cy="360000"/>
          </a:xfrm>
          <a:prstGeom prst="rect">
            <a:avLst/>
          </a:prstGeom>
        </p:spPr>
      </p:pic>
      <p:pic>
        <p:nvPicPr>
          <p:cNvPr id="4" name="16-1-1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69553" y="371703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407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251520" y="1988840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9010" y="155083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3">
                    <a:lumMod val="75000"/>
                  </a:schemeClr>
                </a:solidFill>
                <a:latin typeface="ＭＳ Ｐゴシック"/>
              </a:rPr>
              <a:t>➋</a:t>
            </a:r>
            <a:endParaRPr lang="ko-KR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" name="16-1-2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9143" y="2492896"/>
            <a:ext cx="360000" cy="360000"/>
          </a:xfrm>
          <a:prstGeom prst="rect">
            <a:avLst/>
          </a:prstGeom>
        </p:spPr>
      </p:pic>
      <p:pic>
        <p:nvPicPr>
          <p:cNvPr id="4" name="16-1-2-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0192" y="279911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はい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じゃ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また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会う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～ましょう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家族</a:t>
            </a:r>
            <a:endParaRPr lang="en-US" altLang="ja-JP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altLang="ja-JP" dirty="0"/>
          </a:p>
          <a:p>
            <a:pPr marL="285750" indent="-285750">
              <a:buFont typeface="Arial" pitchFamily="34" charset="0"/>
              <a:buChar char="•"/>
            </a:pPr>
            <a:r>
              <a:rPr lang="ja-JP" altLang="en-US" dirty="0" smtClean="0"/>
              <a:t>よろしくお伝えください</a:t>
            </a:r>
            <a:endParaRPr lang="en-US" altLang="ja-JP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131840" y="980727"/>
            <a:ext cx="30963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그럼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또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만나다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en-US" altLang="ja-JP" dirty="0" smtClean="0"/>
              <a:t>~</a:t>
            </a:r>
            <a:r>
              <a:rPr lang="ko-KR" altLang="en-US" dirty="0" smtClean="0"/>
              <a:t>합시다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가족</a:t>
            </a:r>
            <a:endParaRPr lang="en-US" altLang="ko-KR" dirty="0" smtClean="0"/>
          </a:p>
          <a:p>
            <a:endParaRPr lang="en-US" altLang="ja-JP" dirty="0"/>
          </a:p>
          <a:p>
            <a:r>
              <a:rPr lang="ko-KR" altLang="en-US" dirty="0" smtClean="0"/>
              <a:t>안부 전해주세요</a:t>
            </a:r>
            <a:endParaRPr lang="en-US" altLang="ja-JP" dirty="0"/>
          </a:p>
        </p:txBody>
      </p:sp>
      <p:sp>
        <p:nvSpPr>
          <p:cNvPr id="4" name="TextBox 3"/>
          <p:cNvSpPr txBox="1"/>
          <p:nvPr/>
        </p:nvSpPr>
        <p:spPr>
          <a:xfrm>
            <a:off x="746950" y="2510148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/>
              <a:t>あ</a:t>
            </a:r>
            <a:endParaRPr lang="ja-JP" altLang="en-US" sz="7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73004" y="3607520"/>
            <a:ext cx="50405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00" dirty="0" smtClean="0"/>
              <a:t>か　ぞく</a:t>
            </a:r>
          </a:p>
        </p:txBody>
      </p:sp>
    </p:spTree>
    <p:extLst>
      <p:ext uri="{BB962C8B-B14F-4D97-AF65-F5344CB8AC3E}">
        <p14:creationId xmlns:p14="http://schemas.microsoft.com/office/powerpoint/2010/main" val="35489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1611</Words>
  <Application>Microsoft Office PowerPoint</Application>
  <PresentationFormat>화면 슬라이드 쇼(4:3)</PresentationFormat>
  <Paragraphs>632</Paragraphs>
  <Slides>47</Slides>
  <Notes>0</Notes>
  <HiddenSlides>0</HiddenSlides>
  <MMClips>31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91</cp:revision>
  <dcterms:created xsi:type="dcterms:W3CDTF">2017-11-16T00:40:10Z</dcterms:created>
  <dcterms:modified xsi:type="dcterms:W3CDTF">2018-02-02T01:07:14Z</dcterms:modified>
</cp:coreProperties>
</file>